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9" r:id="rId2"/>
    <p:sldId id="296" r:id="rId3"/>
    <p:sldId id="332" r:id="rId4"/>
    <p:sldId id="390" r:id="rId5"/>
    <p:sldId id="391" r:id="rId6"/>
    <p:sldId id="392" r:id="rId7"/>
    <p:sldId id="334" r:id="rId8"/>
    <p:sldId id="393" r:id="rId9"/>
    <p:sldId id="335" r:id="rId10"/>
    <p:sldId id="336" r:id="rId11"/>
    <p:sldId id="337" r:id="rId12"/>
    <p:sldId id="338" r:id="rId13"/>
    <p:sldId id="394" r:id="rId14"/>
    <p:sldId id="339" r:id="rId15"/>
    <p:sldId id="340" r:id="rId16"/>
    <p:sldId id="395" r:id="rId17"/>
    <p:sldId id="342" r:id="rId18"/>
    <p:sldId id="343" r:id="rId19"/>
    <p:sldId id="344" r:id="rId20"/>
    <p:sldId id="345" r:id="rId21"/>
    <p:sldId id="347" r:id="rId22"/>
    <p:sldId id="374" r:id="rId23"/>
    <p:sldId id="375" r:id="rId24"/>
    <p:sldId id="377" r:id="rId25"/>
    <p:sldId id="378" r:id="rId26"/>
    <p:sldId id="379" r:id="rId27"/>
    <p:sldId id="380" r:id="rId28"/>
    <p:sldId id="397" r:id="rId29"/>
    <p:sldId id="398" r:id="rId30"/>
    <p:sldId id="386" r:id="rId31"/>
    <p:sldId id="387" r:id="rId32"/>
    <p:sldId id="388" r:id="rId33"/>
    <p:sldId id="396" r:id="rId34"/>
    <p:sldId id="38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EE464C"/>
    <a:srgbClr val="FFCC99"/>
    <a:srgbClr val="0075CC"/>
    <a:srgbClr val="FFFFFF"/>
    <a:srgbClr val="F27275"/>
    <a:srgbClr val="44546A"/>
    <a:srgbClr val="F16267"/>
    <a:srgbClr val="FDF7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4" autoAdjust="0"/>
    <p:restoredTop sz="94214" autoAdjust="0"/>
  </p:normalViewPr>
  <p:slideViewPr>
    <p:cSldViewPr snapToGrid="0" showGuides="1">
      <p:cViewPr varScale="1">
        <p:scale>
          <a:sx n="107" d="100"/>
          <a:sy n="107" d="100"/>
        </p:scale>
        <p:origin x="1050" y="114"/>
      </p:cViewPr>
      <p:guideLst>
        <p:guide orient="horz" pos="2191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14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29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936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759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89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31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126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95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1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08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60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56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3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49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350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54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38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91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9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94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82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20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53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516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93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dengxj615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901958"/>
            <a:ext cx="7530051" cy="6692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第三章    栈和队列</a:t>
            </a:r>
            <a:endParaRPr lang="zh-CN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8114" y="2424941"/>
            <a:ext cx="1415772" cy="5250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E464C"/>
                </a:solidFill>
                <a:cs typeface="+mn-ea"/>
                <a:sym typeface="+mn-lt"/>
              </a:rPr>
              <a:t>数据结构</a:t>
            </a:r>
            <a:endParaRPr lang="zh-CN" altLang="zh-CN" sz="2400" b="1" dirty="0">
              <a:solidFill>
                <a:srgbClr val="EE464C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825205-A682-4F14-A0D3-AF2A80B37447}"/>
              </a:ext>
            </a:extLst>
          </p:cNvPr>
          <p:cNvSpPr txBox="1"/>
          <p:nvPr/>
        </p:nvSpPr>
        <p:spPr>
          <a:xfrm>
            <a:off x="7684851" y="4353531"/>
            <a:ext cx="3994826" cy="205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主讲人：邓贤君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华中科技大学，网络空间安全学院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Email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dengxj615@hust.edu.cn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Cell:       19986908208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Wechat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: dengxj615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rPr>
              <a:t>13787704209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38" name="Group 3">
            <a:extLst>
              <a:ext uri="{FF2B5EF4-FFF2-40B4-BE49-F238E27FC236}">
                <a16:creationId xmlns:a16="http://schemas.microsoft.com/office/drawing/2014/main" id="{BCB807A7-473A-4775-B1E8-51732949A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44537"/>
              </p:ext>
            </p:extLst>
          </p:nvPr>
        </p:nvGraphicFramePr>
        <p:xfrm>
          <a:off x="5318752" y="2450508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51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 Box 11">
            <a:extLst>
              <a:ext uri="{FF2B5EF4-FFF2-40B4-BE49-F238E27FC236}">
                <a16:creationId xmlns:a16="http://schemas.microsoft.com/office/drawing/2014/main" id="{AB8910A7-B75B-4BB1-8F49-FF7A1000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752" y="2056683"/>
            <a:ext cx="1140056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  next</a:t>
            </a:r>
          </a:p>
        </p:txBody>
      </p:sp>
      <p:sp>
        <p:nvSpPr>
          <p:cNvPr id="40" name="Text Box 12">
            <a:extLst>
              <a:ext uri="{FF2B5EF4-FFF2-40B4-BE49-F238E27FC236}">
                <a16:creationId xmlns:a16="http://schemas.microsoft.com/office/drawing/2014/main" id="{863D7A01-9619-4EE2-9065-30B669BA8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752" y="2921996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graphicFrame>
        <p:nvGraphicFramePr>
          <p:cNvPr id="41" name="Group 13">
            <a:extLst>
              <a:ext uri="{FF2B5EF4-FFF2-40B4-BE49-F238E27FC236}">
                <a16:creationId xmlns:a16="http://schemas.microsoft.com/office/drawing/2014/main" id="{BE6FACA3-AB80-482A-8B4C-EDB32D8A6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42449"/>
              </p:ext>
            </p:extLst>
          </p:nvPr>
        </p:nvGraphicFramePr>
        <p:xfrm>
          <a:off x="5300445" y="4118579"/>
          <a:ext cx="1066800" cy="44826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 Box 21">
            <a:extLst>
              <a:ext uri="{FF2B5EF4-FFF2-40B4-BE49-F238E27FC236}">
                <a16:creationId xmlns:a16="http://schemas.microsoft.com/office/drawing/2014/main" id="{4BB10C2A-93E2-431B-AEE2-D72BE3A79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5587" y="3739241"/>
            <a:ext cx="1140056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  next</a:t>
            </a:r>
          </a:p>
        </p:txBody>
      </p:sp>
      <p:sp>
        <p:nvSpPr>
          <p:cNvPr id="44" name="Text Box 22">
            <a:extLst>
              <a:ext uri="{FF2B5EF4-FFF2-40B4-BE49-F238E27FC236}">
                <a16:creationId xmlns:a16="http://schemas.microsoft.com/office/drawing/2014/main" id="{00F66CA8-398E-473F-902C-7576FEC15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445" y="4513866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graphicFrame>
        <p:nvGraphicFramePr>
          <p:cNvPr id="45" name="Group 23">
            <a:extLst>
              <a:ext uri="{FF2B5EF4-FFF2-40B4-BE49-F238E27FC236}">
                <a16:creationId xmlns:a16="http://schemas.microsoft.com/office/drawing/2014/main" id="{A745D883-0F7B-4FEC-9793-AEA63815C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0349"/>
              </p:ext>
            </p:extLst>
          </p:nvPr>
        </p:nvGraphicFramePr>
        <p:xfrm>
          <a:off x="6874927" y="4117390"/>
          <a:ext cx="927418" cy="448120"/>
        </p:xfrm>
        <a:graphic>
          <a:graphicData uri="http://schemas.openxmlformats.org/drawingml/2006/table">
            <a:tbl>
              <a:tblPr/>
              <a:tblGrid>
                <a:gridCol w="546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21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Text Box 31">
            <a:extLst>
              <a:ext uri="{FF2B5EF4-FFF2-40B4-BE49-F238E27FC236}">
                <a16:creationId xmlns:a16="http://schemas.microsoft.com/office/drawing/2014/main" id="{414E1655-EB13-4CC9-8579-37F968CC1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645" y="4513866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graphicFrame>
        <p:nvGraphicFramePr>
          <p:cNvPr id="47" name="Group 32">
            <a:extLst>
              <a:ext uri="{FF2B5EF4-FFF2-40B4-BE49-F238E27FC236}">
                <a16:creationId xmlns:a16="http://schemas.microsoft.com/office/drawing/2014/main" id="{1F24A5D0-24FD-4A67-9600-7B6F42D6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292115"/>
              </p:ext>
            </p:extLst>
          </p:nvPr>
        </p:nvGraphicFramePr>
        <p:xfrm>
          <a:off x="9366625" y="4117390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 Box 40">
            <a:extLst>
              <a:ext uri="{FF2B5EF4-FFF2-40B4-BE49-F238E27FC236}">
                <a16:creationId xmlns:a16="http://schemas.microsoft.com/office/drawing/2014/main" id="{AE3B68E6-F122-4470-BFF1-AEF456944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84" y="4513865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队尾结点</a:t>
            </a:r>
          </a:p>
        </p:txBody>
      </p:sp>
      <p:sp>
        <p:nvSpPr>
          <p:cNvPr id="49" name="Line 41">
            <a:extLst>
              <a:ext uri="{FF2B5EF4-FFF2-40B4-BE49-F238E27FC236}">
                <a16:creationId xmlns:a16="http://schemas.microsoft.com/office/drawing/2014/main" id="{1D36275E-6CE5-44B0-8A5A-149A980A8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720" y="4270979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Line 42">
            <a:extLst>
              <a:ext uri="{FF2B5EF4-FFF2-40B4-BE49-F238E27FC236}">
                <a16:creationId xmlns:a16="http://schemas.microsoft.com/office/drawing/2014/main" id="{B6D3C94C-56EA-4BC9-9CD8-F789A0968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0920" y="4270979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Line 43">
            <a:extLst>
              <a:ext uri="{FF2B5EF4-FFF2-40B4-BE49-F238E27FC236}">
                <a16:creationId xmlns:a16="http://schemas.microsoft.com/office/drawing/2014/main" id="{054E3646-D79D-40CE-9916-AAAE7D330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7720" y="4270979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Line 44">
            <a:extLst>
              <a:ext uri="{FF2B5EF4-FFF2-40B4-BE49-F238E27FC236}">
                <a16:creationId xmlns:a16="http://schemas.microsoft.com/office/drawing/2014/main" id="{9121C330-FA17-4072-83CE-87AC57FCD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802" y="4931031"/>
            <a:ext cx="3810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Line 45">
            <a:extLst>
              <a:ext uri="{FF2B5EF4-FFF2-40B4-BE49-F238E27FC236}">
                <a16:creationId xmlns:a16="http://schemas.microsoft.com/office/drawing/2014/main" id="{0CCA8083-C9DB-400B-AAE0-AAE0C2C05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89795" y="4499579"/>
            <a:ext cx="30480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Text Box 46">
            <a:extLst>
              <a:ext uri="{FF2B5EF4-FFF2-40B4-BE49-F238E27FC236}">
                <a16:creationId xmlns:a16="http://schemas.microsoft.com/office/drawing/2014/main" id="{72F929CE-16F9-4358-8E5B-C554387AF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120" y="3910616"/>
            <a:ext cx="35779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55" name="Text Box 47">
            <a:extLst>
              <a:ext uri="{FF2B5EF4-FFF2-40B4-BE49-F238E27FC236}">
                <a16:creationId xmlns:a16="http://schemas.microsoft.com/office/drawing/2014/main" id="{35623A0B-C083-4FAD-BDD4-C8A838BE1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430" y="2214442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Text Box 48">
            <a:extLst>
              <a:ext uri="{FF2B5EF4-FFF2-40B4-BE49-F238E27FC236}">
                <a16:creationId xmlns:a16="http://schemas.microsoft.com/office/drawing/2014/main" id="{E10EF6DB-96E2-4749-A13D-3FAE0DC89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827" y="1917108"/>
            <a:ext cx="3810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</a:p>
        </p:txBody>
      </p:sp>
      <p:sp>
        <p:nvSpPr>
          <p:cNvPr id="57" name="Text Box 49">
            <a:extLst>
              <a:ext uri="{FF2B5EF4-FFF2-40B4-BE49-F238E27FC236}">
                <a16:creationId xmlns:a16="http://schemas.microsoft.com/office/drawing/2014/main" id="{47BE3A2A-C283-4F46-8C6C-2F0CCBD24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430" y="3996009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8" name="Group 50">
            <a:extLst>
              <a:ext uri="{FF2B5EF4-FFF2-40B4-BE49-F238E27FC236}">
                <a16:creationId xmlns:a16="http://schemas.microsoft.com/office/drawing/2014/main" id="{CB5FE072-905A-4E38-A965-85167FB22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504"/>
              </p:ext>
            </p:extLst>
          </p:nvPr>
        </p:nvGraphicFramePr>
        <p:xfrm>
          <a:off x="4249520" y="4090004"/>
          <a:ext cx="381000" cy="619979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49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Text Box 58">
            <a:extLst>
              <a:ext uri="{FF2B5EF4-FFF2-40B4-BE49-F238E27FC236}">
                <a16:creationId xmlns:a16="http://schemas.microsoft.com/office/drawing/2014/main" id="{56373184-F244-4B18-861E-18FCC2663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395" y="3661379"/>
            <a:ext cx="3810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</a:p>
        </p:txBody>
      </p:sp>
      <p:graphicFrame>
        <p:nvGraphicFramePr>
          <p:cNvPr id="60" name="Group 59">
            <a:extLst>
              <a:ext uri="{FF2B5EF4-FFF2-40B4-BE49-F238E27FC236}">
                <a16:creationId xmlns:a16="http://schemas.microsoft.com/office/drawing/2014/main" id="{8DE59DE9-5717-401C-8059-1899A8692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05721"/>
              </p:ext>
            </p:extLst>
          </p:nvPr>
        </p:nvGraphicFramePr>
        <p:xfrm>
          <a:off x="4267827" y="2361608"/>
          <a:ext cx="381000" cy="61108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Line 67">
            <a:extLst>
              <a:ext uri="{FF2B5EF4-FFF2-40B4-BE49-F238E27FC236}">
                <a16:creationId xmlns:a16="http://schemas.microsoft.com/office/drawing/2014/main" id="{E4BB3923-7516-4D95-A5E4-8A2599CF8C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6427" y="2526708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Line 68">
            <a:extLst>
              <a:ext uri="{FF2B5EF4-FFF2-40B4-BE49-F238E27FC236}">
                <a16:creationId xmlns:a16="http://schemas.microsoft.com/office/drawing/2014/main" id="{DEE41F9C-7971-49E8-A7E4-9803A9174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6427" y="2755308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Line 69">
            <a:extLst>
              <a:ext uri="{FF2B5EF4-FFF2-40B4-BE49-F238E27FC236}">
                <a16:creationId xmlns:a16="http://schemas.microsoft.com/office/drawing/2014/main" id="{30DA70E3-1718-4C1E-B853-AF7C5B9A1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3995" y="4270979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Line 70">
            <a:extLst>
              <a:ext uri="{FF2B5EF4-FFF2-40B4-BE49-F238E27FC236}">
                <a16:creationId xmlns:a16="http://schemas.microsoft.com/office/drawing/2014/main" id="{C52F8A2F-D2B3-453B-97F1-AE053FEE1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3995" y="4499579"/>
            <a:ext cx="68580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Text Box 71">
            <a:extLst>
              <a:ext uri="{FF2B5EF4-FFF2-40B4-BE49-F238E27FC236}">
                <a16:creationId xmlns:a16="http://schemas.microsoft.com/office/drawing/2014/main" id="{24C9BC5E-3608-4B8B-995B-ECCCA0F4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4" y="5117465"/>
            <a:ext cx="5047545" cy="149746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其中：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----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首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指针，指向表头结点。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----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队尾指针，指向队尾结点。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-&gt; data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不放元素。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-&gt; next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指向队首结点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66" name="Text Box 72">
            <a:extLst>
              <a:ext uri="{FF2B5EF4-FFF2-40B4-BE49-F238E27FC236}">
                <a16:creationId xmlns:a16="http://schemas.microsoft.com/office/drawing/2014/main" id="{A9873C3F-C78E-4B40-B3F1-F6EBF1871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270" y="3367498"/>
            <a:ext cx="388778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非空队列</a:t>
            </a:r>
            <a:endParaRPr lang="en-US" altLang="zh-CN" sz="1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Text Box 74">
            <a:extLst>
              <a:ext uri="{FF2B5EF4-FFF2-40B4-BE49-F238E27FC236}">
                <a16:creationId xmlns:a16="http://schemas.microsoft.com/office/drawing/2014/main" id="{AB3C3C0F-3B16-45E2-8B64-60579AD7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270" y="1567045"/>
            <a:ext cx="147971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</a:t>
            </a:r>
            <a:endParaRPr lang="en-US" altLang="zh-CN" sz="18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082ADB4-0FF6-4331-AA40-8D6BE1559157}"/>
              </a:ext>
            </a:extLst>
          </p:cNvPr>
          <p:cNvSpPr txBox="1"/>
          <p:nvPr/>
        </p:nvSpPr>
        <p:spPr>
          <a:xfrm>
            <a:off x="2833130" y="998565"/>
            <a:ext cx="6129336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一般形式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2608742-34D7-4E46-9C6B-3018068A54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5574" y="-411563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E703731-ABE8-44C1-B40E-C7B8794FBAE4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868900C-DF90-49CD-A5AB-0426D97CD88D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CDC20172-6819-4EA6-9076-5C2009868381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</p:spTree>
    <p:extLst>
      <p:ext uri="{BB962C8B-B14F-4D97-AF65-F5344CB8AC3E}">
        <p14:creationId xmlns:p14="http://schemas.microsoft.com/office/powerpoint/2010/main" val="10760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3" grpId="0"/>
      <p:bldP spid="44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18" name="Group 3">
            <a:extLst>
              <a:ext uri="{FF2B5EF4-FFF2-40B4-BE49-F238E27FC236}">
                <a16:creationId xmlns:a16="http://schemas.microsoft.com/office/drawing/2014/main" id="{7AAB5278-C0B9-477F-8CB9-FA1F55A5B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58895"/>
              </p:ext>
            </p:extLst>
          </p:nvPr>
        </p:nvGraphicFramePr>
        <p:xfrm>
          <a:off x="9308111" y="2669817"/>
          <a:ext cx="1066800" cy="4572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 Box 11">
            <a:extLst>
              <a:ext uri="{FF2B5EF4-FFF2-40B4-BE49-F238E27FC236}">
                <a16:creationId xmlns:a16="http://schemas.microsoft.com/office/drawing/2014/main" id="{D6B01EC5-ED95-4F4C-A565-9666E7DC8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7255" y="2268465"/>
            <a:ext cx="108234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 next</a:t>
            </a: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35A597CF-FF47-4628-84E8-C27AC2E45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4658" y="5328676"/>
            <a:ext cx="990600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front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rear</a:t>
            </a:r>
          </a:p>
        </p:txBody>
      </p:sp>
      <p:graphicFrame>
        <p:nvGraphicFramePr>
          <p:cNvPr id="21" name="Group 13">
            <a:extLst>
              <a:ext uri="{FF2B5EF4-FFF2-40B4-BE49-F238E27FC236}">
                <a16:creationId xmlns:a16="http://schemas.microsoft.com/office/drawing/2014/main" id="{7F18A2CB-81B8-4742-8373-4D72A4853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88518"/>
              </p:ext>
            </p:extLst>
          </p:nvPr>
        </p:nvGraphicFramePr>
        <p:xfrm>
          <a:off x="8422358" y="5351453"/>
          <a:ext cx="381000" cy="7532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6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22" marB="4562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6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22" marB="4562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Line 21">
            <a:extLst>
              <a:ext uri="{FF2B5EF4-FFF2-40B4-BE49-F238E27FC236}">
                <a16:creationId xmlns:a16="http://schemas.microsoft.com/office/drawing/2014/main" id="{56E485B9-0F99-4298-8E31-DFA10C04E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2511" y="289841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3F9A6F11-0B07-4FFB-BFB4-60B709ABA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8511" y="2898417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2EF6EBB5-7475-4B4F-AFF5-95788F37B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958" y="5503853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1EFB4B5E-8667-483C-AE19-A579E69CB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958" y="5808653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6D93BC7C-6C25-4F65-8B00-35D3C76B8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931" y="1417625"/>
            <a:ext cx="5394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存放元素的结点类型：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数据域和指针域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E53951-A113-4885-9F42-967A96DD4AE5}"/>
              </a:ext>
            </a:extLst>
          </p:cNvPr>
          <p:cNvSpPr txBox="1"/>
          <p:nvPr/>
        </p:nvSpPr>
        <p:spPr>
          <a:xfrm>
            <a:off x="2770204" y="867552"/>
            <a:ext cx="6146276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定义结点类型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79B5C13-9C68-41AF-84FB-37BEE3A44CDB}"/>
              </a:ext>
            </a:extLst>
          </p:cNvPr>
          <p:cNvSpPr txBox="1"/>
          <p:nvPr/>
        </p:nvSpPr>
        <p:spPr>
          <a:xfrm>
            <a:off x="2991931" y="4527699"/>
            <a:ext cx="6108568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由头、尾指针组成的结点类型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5532BF-4BE5-45EF-8A3E-0E8E90CA54D9}"/>
              </a:ext>
            </a:extLst>
          </p:cNvPr>
          <p:cNvSpPr txBox="1"/>
          <p:nvPr/>
        </p:nvSpPr>
        <p:spPr>
          <a:xfrm>
            <a:off x="3346229" y="1880883"/>
            <a:ext cx="5036851" cy="2536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{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data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//data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为抽象元素类型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struct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*next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//next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为指针类型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;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结点类型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指针类型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其中：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----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结点类型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----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的指针类型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AB4A75-6963-4EA9-AAF0-1E5B7F91F78D}"/>
              </a:ext>
            </a:extLst>
          </p:cNvPr>
          <p:cNvSpPr txBox="1"/>
          <p:nvPr/>
        </p:nvSpPr>
        <p:spPr>
          <a:xfrm>
            <a:off x="3346229" y="5007867"/>
            <a:ext cx="3810270" cy="1705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typedef struct   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*front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头指针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*rear;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尾指针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}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LinkQueue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链式队列类型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2914EFE-8E28-42B6-A620-38EC75A00F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5574" y="-411563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4E2F451-5B66-4B21-ACD6-4A802420488A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4B0025D-FA8A-4E9E-9FB9-ECC29127B046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F531A34-C572-4838-8C4B-A8A3DF4F171B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</p:spTree>
    <p:extLst>
      <p:ext uri="{BB962C8B-B14F-4D97-AF65-F5344CB8AC3E}">
        <p14:creationId xmlns:p14="http://schemas.microsoft.com/office/powerpoint/2010/main" val="31465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ED37359A-AC88-4D87-8841-4D6620833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10" y="1893363"/>
            <a:ext cx="7720011" cy="326865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#define LENG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求结点所占的单元数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 )        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生成仅带表头结点的空队列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说明变量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malloc(LENG);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生成表头结点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-&gt;next=NULL;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表头结点的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next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为空指针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Q;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返回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的值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C837D2-634A-431A-8DE0-FE4C6952A79B}"/>
              </a:ext>
            </a:extLst>
          </p:cNvPr>
          <p:cNvSpPr txBox="1"/>
          <p:nvPr/>
        </p:nvSpPr>
        <p:spPr>
          <a:xfrm>
            <a:off x="2749233" y="1102847"/>
            <a:ext cx="6110286" cy="48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3.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生成空队列算法：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初始化队列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3A826C-E443-4871-B636-1EB77C16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5574" y="-411563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1AAA36-B20A-4243-B4D6-186A8498D191}"/>
              </a:ext>
            </a:extLst>
          </p:cNvPr>
          <p:cNvSpPr/>
          <p:nvPr/>
        </p:nvSpPr>
        <p:spPr>
          <a:xfrm>
            <a:off x="2411515" y="1859986"/>
            <a:ext cx="8275320" cy="333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C29131F-64C5-4183-B2E1-889C1A3722F6}"/>
              </a:ext>
            </a:extLst>
          </p:cNvPr>
          <p:cNvSpPr/>
          <p:nvPr/>
        </p:nvSpPr>
        <p:spPr>
          <a:xfrm>
            <a:off x="2528333" y="2125347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F4E6DC5-1E8F-4A8F-9C66-22970495D4F4}"/>
              </a:ext>
            </a:extLst>
          </p:cNvPr>
          <p:cNvSpPr/>
          <p:nvPr/>
        </p:nvSpPr>
        <p:spPr>
          <a:xfrm>
            <a:off x="2523818" y="3050016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AB62091-FAC3-45FF-8EAD-C049C9C68A5E}"/>
              </a:ext>
            </a:extLst>
          </p:cNvPr>
          <p:cNvSpPr/>
          <p:nvPr/>
        </p:nvSpPr>
        <p:spPr>
          <a:xfrm>
            <a:off x="2523817" y="3951691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66024DA-43AC-4518-9575-95CAD5AF59B1}"/>
              </a:ext>
            </a:extLst>
          </p:cNvPr>
          <p:cNvSpPr/>
          <p:nvPr/>
        </p:nvSpPr>
        <p:spPr>
          <a:xfrm>
            <a:off x="2523817" y="4415133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27D75E-40A7-48BC-8A55-D6E1DD92D795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447AF37-AB50-4146-B92F-F9D00F35467D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8138C0B-5117-4DFD-B668-84103E11EDE9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</p:spTree>
    <p:extLst>
      <p:ext uri="{BB962C8B-B14F-4D97-AF65-F5344CB8AC3E}">
        <p14:creationId xmlns:p14="http://schemas.microsoft.com/office/powerpoint/2010/main" val="8960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C837D2-634A-431A-8DE0-FE4C6952A79B}"/>
              </a:ext>
            </a:extLst>
          </p:cNvPr>
          <p:cNvSpPr txBox="1"/>
          <p:nvPr/>
        </p:nvSpPr>
        <p:spPr>
          <a:xfrm>
            <a:off x="2749233" y="1102847"/>
            <a:ext cx="6110286" cy="48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3.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生成空队列算法：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597747-C26E-435D-BD02-E289F9A37696}"/>
              </a:ext>
            </a:extLst>
          </p:cNvPr>
          <p:cNvSpPr txBox="1"/>
          <p:nvPr/>
        </p:nvSpPr>
        <p:spPr>
          <a:xfrm>
            <a:off x="4100298" y="2428561"/>
            <a:ext cx="4759221" cy="245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main()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que;        /*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定义一个队列*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que=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();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………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} 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3A826C-E443-4871-B636-1EB77C16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5574" y="-411563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1AAA36-B20A-4243-B4D6-186A8498D191}"/>
              </a:ext>
            </a:extLst>
          </p:cNvPr>
          <p:cNvSpPr/>
          <p:nvPr/>
        </p:nvSpPr>
        <p:spPr>
          <a:xfrm>
            <a:off x="3446463" y="2277605"/>
            <a:ext cx="5806441" cy="2917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BCB82A-5391-4D19-AD57-02BABE97D72B}"/>
              </a:ext>
            </a:extLst>
          </p:cNvPr>
          <p:cNvSpPr txBox="1"/>
          <p:nvPr/>
        </p:nvSpPr>
        <p:spPr>
          <a:xfrm>
            <a:off x="3043673" y="1633995"/>
            <a:ext cx="6108568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例子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6B37692-A98E-436D-AE8F-E8ECB32DCF6E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6F6E5FE-136A-4846-B8B6-C673C9552E48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C6CB5EE-3ACF-4794-B900-01C06804CB95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</p:spTree>
    <p:extLst>
      <p:ext uri="{BB962C8B-B14F-4D97-AF65-F5344CB8AC3E}">
        <p14:creationId xmlns:p14="http://schemas.microsoft.com/office/powerpoint/2010/main" val="36844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75" name="Group 2">
            <a:extLst>
              <a:ext uri="{FF2B5EF4-FFF2-40B4-BE49-F238E27FC236}">
                <a16:creationId xmlns:a16="http://schemas.microsoft.com/office/drawing/2014/main" id="{A874133C-C050-4E98-AB29-0B3A68659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35877"/>
              </p:ext>
            </p:extLst>
          </p:nvPr>
        </p:nvGraphicFramePr>
        <p:xfrm>
          <a:off x="5239825" y="1954340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Text Box 10">
            <a:extLst>
              <a:ext uri="{FF2B5EF4-FFF2-40B4-BE49-F238E27FC236}">
                <a16:creationId xmlns:a16="http://schemas.microsoft.com/office/drawing/2014/main" id="{A32DD737-B8A3-4D3A-BED2-7DDCA9BB7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300" y="1457453"/>
            <a:ext cx="1024639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next</a:t>
            </a:r>
          </a:p>
        </p:txBody>
      </p:sp>
      <p:sp>
        <p:nvSpPr>
          <p:cNvPr id="77" name="Text Box 11">
            <a:extLst>
              <a:ext uri="{FF2B5EF4-FFF2-40B4-BE49-F238E27FC236}">
                <a16:creationId xmlns:a16="http://schemas.microsoft.com/office/drawing/2014/main" id="{88100C0A-5A1E-40EC-B7CB-FBFC2F5F5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725" y="2357913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78" name="Text Box 12">
            <a:extLst>
              <a:ext uri="{FF2B5EF4-FFF2-40B4-BE49-F238E27FC236}">
                <a16:creationId xmlns:a16="http://schemas.microsoft.com/office/drawing/2014/main" id="{2A950FCE-8794-4FB7-B028-BA892ABC7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438" y="1751516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Text Box 13">
            <a:extLst>
              <a:ext uri="{FF2B5EF4-FFF2-40B4-BE49-F238E27FC236}">
                <a16:creationId xmlns:a16="http://schemas.microsoft.com/office/drawing/2014/main" id="{E690F3A3-1AFA-4B59-A2E2-E08F81DA6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963" y="1358840"/>
            <a:ext cx="3810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</a:p>
        </p:txBody>
      </p:sp>
      <p:graphicFrame>
        <p:nvGraphicFramePr>
          <p:cNvPr id="80" name="Group 14">
            <a:extLst>
              <a:ext uri="{FF2B5EF4-FFF2-40B4-BE49-F238E27FC236}">
                <a16:creationId xmlns:a16="http://schemas.microsoft.com/office/drawing/2014/main" id="{1742581D-4C23-42E4-841D-F4094112D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490"/>
              </p:ext>
            </p:extLst>
          </p:nvPr>
        </p:nvGraphicFramePr>
        <p:xfrm>
          <a:off x="4188900" y="1865440"/>
          <a:ext cx="208280" cy="61108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Line 22">
            <a:extLst>
              <a:ext uri="{FF2B5EF4-FFF2-40B4-BE49-F238E27FC236}">
                <a16:creationId xmlns:a16="http://schemas.microsoft.com/office/drawing/2014/main" id="{24528498-662D-47D9-9F3F-4FA42D128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2030540"/>
            <a:ext cx="762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Line 23">
            <a:extLst>
              <a:ext uri="{FF2B5EF4-FFF2-40B4-BE49-F238E27FC236}">
                <a16:creationId xmlns:a16="http://schemas.microsoft.com/office/drawing/2014/main" id="{4990C501-144D-4E04-BE42-D85AEF7AA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2259140"/>
            <a:ext cx="762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83" name="Group 24">
            <a:extLst>
              <a:ext uri="{FF2B5EF4-FFF2-40B4-BE49-F238E27FC236}">
                <a16:creationId xmlns:a16="http://schemas.microsoft.com/office/drawing/2014/main" id="{A0C51CED-18D8-4FAB-B8CB-112D629C8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202716"/>
              </p:ext>
            </p:extLst>
          </p:nvPr>
        </p:nvGraphicFramePr>
        <p:xfrm>
          <a:off x="7373425" y="1954340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Line 33">
            <a:extLst>
              <a:ext uri="{FF2B5EF4-FFF2-40B4-BE49-F238E27FC236}">
                <a16:creationId xmlns:a16="http://schemas.microsoft.com/office/drawing/2014/main" id="{58309890-F3F9-47C0-B702-422D2A064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6300" y="2182940"/>
            <a:ext cx="1066800" cy="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6" name="Line 34">
            <a:extLst>
              <a:ext uri="{FF2B5EF4-FFF2-40B4-BE49-F238E27FC236}">
                <a16:creationId xmlns:a16="http://schemas.microsoft.com/office/drawing/2014/main" id="{49DF72BA-8D8B-4DA1-8E93-66CBBD82B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2335340"/>
            <a:ext cx="685800" cy="5334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7" name="Line 35">
            <a:extLst>
              <a:ext uri="{FF2B5EF4-FFF2-40B4-BE49-F238E27FC236}">
                <a16:creationId xmlns:a16="http://schemas.microsoft.com/office/drawing/2014/main" id="{DC8AA046-1A65-450A-B1C7-CA0288BAF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300" y="2876678"/>
            <a:ext cx="2133600" cy="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8" name="Line 36">
            <a:extLst>
              <a:ext uri="{FF2B5EF4-FFF2-40B4-BE49-F238E27FC236}">
                <a16:creationId xmlns:a16="http://schemas.microsoft.com/office/drawing/2014/main" id="{2F53ECE3-1A0C-4F62-9EA1-CC72D7EA2C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6900" y="2487740"/>
            <a:ext cx="152400" cy="3810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aphicFrame>
        <p:nvGraphicFramePr>
          <p:cNvPr id="89" name="Group 37">
            <a:extLst>
              <a:ext uri="{FF2B5EF4-FFF2-40B4-BE49-F238E27FC236}">
                <a16:creationId xmlns:a16="http://schemas.microsoft.com/office/drawing/2014/main" id="{9681893D-9318-4C82-9F35-5FE6B1CF4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55297"/>
              </p:ext>
            </p:extLst>
          </p:nvPr>
        </p:nvGraphicFramePr>
        <p:xfrm>
          <a:off x="5239825" y="2997328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Text Box 45">
            <a:extLst>
              <a:ext uri="{FF2B5EF4-FFF2-40B4-BE49-F238E27FC236}">
                <a16:creationId xmlns:a16="http://schemas.microsoft.com/office/drawing/2014/main" id="{42EABD86-CE65-4E86-8513-D0091075D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825" y="3407603"/>
            <a:ext cx="12350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91" name="Text Box 46">
            <a:extLst>
              <a:ext uri="{FF2B5EF4-FFF2-40B4-BE49-F238E27FC236}">
                <a16:creationId xmlns:a16="http://schemas.microsoft.com/office/drawing/2014/main" id="{B3778F8F-5ED1-456E-B323-F36C54C2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623" y="2876678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2" name="Group 47">
            <a:extLst>
              <a:ext uri="{FF2B5EF4-FFF2-40B4-BE49-F238E27FC236}">
                <a16:creationId xmlns:a16="http://schemas.microsoft.com/office/drawing/2014/main" id="{66095854-D86B-455B-943E-F6FAB04DC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3374"/>
              </p:ext>
            </p:extLst>
          </p:nvPr>
        </p:nvGraphicFramePr>
        <p:xfrm>
          <a:off x="4188900" y="3016378"/>
          <a:ext cx="381000" cy="61097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6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7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" name="Line 55">
            <a:extLst>
              <a:ext uri="{FF2B5EF4-FFF2-40B4-BE49-F238E27FC236}">
                <a16:creationId xmlns:a16="http://schemas.microsoft.com/office/drawing/2014/main" id="{DA06D434-04E2-4D92-8FE8-F3960D214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3213228"/>
            <a:ext cx="762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94" name="Group 56">
            <a:extLst>
              <a:ext uri="{FF2B5EF4-FFF2-40B4-BE49-F238E27FC236}">
                <a16:creationId xmlns:a16="http://schemas.microsoft.com/office/drawing/2014/main" id="{3ACE1384-6822-4616-B07C-68602C76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93154"/>
              </p:ext>
            </p:extLst>
          </p:nvPr>
        </p:nvGraphicFramePr>
        <p:xfrm>
          <a:off x="7373425" y="2999994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17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Line 64">
            <a:extLst>
              <a:ext uri="{FF2B5EF4-FFF2-40B4-BE49-F238E27FC236}">
                <a16:creationId xmlns:a16="http://schemas.microsoft.com/office/drawing/2014/main" id="{2A3561EE-62D8-45BD-9F42-91D2915EE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6300" y="3225928"/>
            <a:ext cx="10668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Line 65">
            <a:extLst>
              <a:ext uri="{FF2B5EF4-FFF2-40B4-BE49-F238E27FC236}">
                <a16:creationId xmlns:a16="http://schemas.microsoft.com/office/drawing/2014/main" id="{ADC1E711-F3AF-499F-B37A-57DC1B67E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3441828"/>
            <a:ext cx="685800" cy="469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Line 66">
            <a:extLst>
              <a:ext uri="{FF2B5EF4-FFF2-40B4-BE49-F238E27FC236}">
                <a16:creationId xmlns:a16="http://schemas.microsoft.com/office/drawing/2014/main" id="{27B6604A-1D09-4B51-9538-39B1EF20C3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3300" y="3911727"/>
            <a:ext cx="1790700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9FE0521E-67C6-4E61-AEC8-9165525876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4000" y="3441825"/>
            <a:ext cx="495300" cy="46989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9" name="Text Box 68">
            <a:extLst>
              <a:ext uri="{FF2B5EF4-FFF2-40B4-BE49-F238E27FC236}">
                <a16:creationId xmlns:a16="http://schemas.microsoft.com/office/drawing/2014/main" id="{0E61C50E-E140-4F73-9895-5C6CD48C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850" y="2106740"/>
            <a:ext cx="35137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00" name="Text Box 69">
            <a:extLst>
              <a:ext uri="{FF2B5EF4-FFF2-40B4-BE49-F238E27FC236}">
                <a16:creationId xmlns:a16="http://schemas.microsoft.com/office/drawing/2014/main" id="{EC61F77F-5092-43A0-9195-1381565A0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800" y="3405839"/>
            <a:ext cx="179036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尾）结点</a:t>
            </a:r>
          </a:p>
        </p:txBody>
      </p:sp>
      <p:sp>
        <p:nvSpPr>
          <p:cNvPr id="101" name="Line 70">
            <a:extLst>
              <a:ext uri="{FF2B5EF4-FFF2-40B4-BE49-F238E27FC236}">
                <a16:creationId xmlns:a16="http://schemas.microsoft.com/office/drawing/2014/main" id="{9620B107-A39C-4754-B921-7981CAA1A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8300" y="1649540"/>
            <a:ext cx="38100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2" name="Text Box 71">
            <a:extLst>
              <a:ext uri="{FF2B5EF4-FFF2-40B4-BE49-F238E27FC236}">
                <a16:creationId xmlns:a16="http://schemas.microsoft.com/office/drawing/2014/main" id="{FD18BFA2-A63E-47BE-ABF2-034507EDF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3500" y="1219115"/>
            <a:ext cx="228600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03" name="Text Box 72">
            <a:extLst>
              <a:ext uri="{FF2B5EF4-FFF2-40B4-BE49-F238E27FC236}">
                <a16:creationId xmlns:a16="http://schemas.microsoft.com/office/drawing/2014/main" id="{DDD99A07-46F1-4F32-A296-8E2D263ED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298" y="976678"/>
            <a:ext cx="3326552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（空队列时）插入新元素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04" name="Text Box 73">
            <a:extLst>
              <a:ext uri="{FF2B5EF4-FFF2-40B4-BE49-F238E27FC236}">
                <a16:creationId xmlns:a16="http://schemas.microsoft.com/office/drawing/2014/main" id="{303EF21D-AA55-48BB-9F96-72D32ACE5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139" y="4113129"/>
            <a:ext cx="2286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graphicFrame>
        <p:nvGraphicFramePr>
          <p:cNvPr id="105" name="Group 74">
            <a:extLst>
              <a:ext uri="{FF2B5EF4-FFF2-40B4-BE49-F238E27FC236}">
                <a16:creationId xmlns:a16="http://schemas.microsoft.com/office/drawing/2014/main" id="{EC947311-AB6F-492D-9C1F-8F63291E6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86759"/>
              </p:ext>
            </p:extLst>
          </p:nvPr>
        </p:nvGraphicFramePr>
        <p:xfrm>
          <a:off x="4950900" y="4618578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Text Box 82">
            <a:extLst>
              <a:ext uri="{FF2B5EF4-FFF2-40B4-BE49-F238E27FC236}">
                <a16:creationId xmlns:a16="http://schemas.microsoft.com/office/drawing/2014/main" id="{ABA721B5-C5F6-43FB-876B-F10BD041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025" y="5063078"/>
            <a:ext cx="12350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107" name="Text Box 83">
            <a:extLst>
              <a:ext uri="{FF2B5EF4-FFF2-40B4-BE49-F238E27FC236}">
                <a16:creationId xmlns:a16="http://schemas.microsoft.com/office/drawing/2014/main" id="{31F8A20C-F798-4CA7-8DBE-ED3AE9611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510" y="4529653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08" name="Group 84">
            <a:extLst>
              <a:ext uri="{FF2B5EF4-FFF2-40B4-BE49-F238E27FC236}">
                <a16:creationId xmlns:a16="http://schemas.microsoft.com/office/drawing/2014/main" id="{6515561D-BF1A-4212-B636-27EBDB80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096673"/>
              </p:ext>
            </p:extLst>
          </p:nvPr>
        </p:nvGraphicFramePr>
        <p:xfrm>
          <a:off x="4188900" y="4637628"/>
          <a:ext cx="381000" cy="61097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6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7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9" name="Group 92">
            <a:extLst>
              <a:ext uri="{FF2B5EF4-FFF2-40B4-BE49-F238E27FC236}">
                <a16:creationId xmlns:a16="http://schemas.microsoft.com/office/drawing/2014/main" id="{1FEC61DB-D809-4748-935A-886875764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18735"/>
              </p:ext>
            </p:extLst>
          </p:nvPr>
        </p:nvGraphicFramePr>
        <p:xfrm>
          <a:off x="6398700" y="4590003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0" name="Text Box 100">
            <a:extLst>
              <a:ext uri="{FF2B5EF4-FFF2-40B4-BE49-F238E27FC236}">
                <a16:creationId xmlns:a16="http://schemas.microsoft.com/office/drawing/2014/main" id="{CB3FACA6-3C56-4F94-95A4-DE1F26038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700" y="5047203"/>
            <a:ext cx="11430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</a:t>
            </a: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尾）</a:t>
            </a:r>
          </a:p>
        </p:txBody>
      </p:sp>
      <p:graphicFrame>
        <p:nvGraphicFramePr>
          <p:cNvPr id="111" name="Group 101">
            <a:extLst>
              <a:ext uri="{FF2B5EF4-FFF2-40B4-BE49-F238E27FC236}">
                <a16:creationId xmlns:a16="http://schemas.microsoft.com/office/drawing/2014/main" id="{B8935887-4B00-4564-817D-C4453337D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34600"/>
              </p:ext>
            </p:extLst>
          </p:nvPr>
        </p:nvGraphicFramePr>
        <p:xfrm>
          <a:off x="8211625" y="4605878"/>
          <a:ext cx="1082675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y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" name="Text Box 109">
            <a:extLst>
              <a:ext uri="{FF2B5EF4-FFF2-40B4-BE49-F238E27FC236}">
                <a16:creationId xmlns:a16="http://schemas.microsoft.com/office/drawing/2014/main" id="{FC55FE3B-00DC-4D0F-9251-EDA87882A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5268" y="4193454"/>
            <a:ext cx="13874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data   next</a:t>
            </a:r>
          </a:p>
        </p:txBody>
      </p:sp>
      <p:sp>
        <p:nvSpPr>
          <p:cNvPr id="113" name="Line 110">
            <a:extLst>
              <a:ext uri="{FF2B5EF4-FFF2-40B4-BE49-F238E27FC236}">
                <a16:creationId xmlns:a16="http://schemas.microsoft.com/office/drawing/2014/main" id="{28F3F474-DEEB-40D6-B43B-4C54AE84C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0300" y="4301078"/>
            <a:ext cx="3810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4" name="Line 111">
            <a:extLst>
              <a:ext uri="{FF2B5EF4-FFF2-40B4-BE49-F238E27FC236}">
                <a16:creationId xmlns:a16="http://schemas.microsoft.com/office/drawing/2014/main" id="{62486E0E-BF38-406E-AFFB-28A02A9DD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4818603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5627C9E4-6E8F-4B89-B1E4-43B6792B4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1500" y="4818603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Line 113">
            <a:extLst>
              <a:ext uri="{FF2B5EF4-FFF2-40B4-BE49-F238E27FC236}">
                <a16:creationId xmlns:a16="http://schemas.microsoft.com/office/drawing/2014/main" id="{1BE34C2E-4018-4315-B801-DA64237FF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5047203"/>
            <a:ext cx="4572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7" name="Line 114">
            <a:extLst>
              <a:ext uri="{FF2B5EF4-FFF2-40B4-BE49-F238E27FC236}">
                <a16:creationId xmlns:a16="http://schemas.microsoft.com/office/drawing/2014/main" id="{1D409D54-AF1C-4D42-9DFC-55DE553CF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4700" y="5504403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8" name="Line 115">
            <a:extLst>
              <a:ext uri="{FF2B5EF4-FFF2-40B4-BE49-F238E27FC236}">
                <a16:creationId xmlns:a16="http://schemas.microsoft.com/office/drawing/2014/main" id="{D85A446C-37A5-42BC-80E8-AF35679D03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6300" y="5123403"/>
            <a:ext cx="1524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9" name="Line 116">
            <a:extLst>
              <a:ext uri="{FF2B5EF4-FFF2-40B4-BE49-F238E27FC236}">
                <a16:creationId xmlns:a16="http://schemas.microsoft.com/office/drawing/2014/main" id="{1B0FD809-E9BC-4C68-9518-5206BEFAE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9300" y="4818603"/>
            <a:ext cx="762000" cy="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0" name="Line 117">
            <a:extLst>
              <a:ext uri="{FF2B5EF4-FFF2-40B4-BE49-F238E27FC236}">
                <a16:creationId xmlns:a16="http://schemas.microsoft.com/office/drawing/2014/main" id="{82D2DE8B-9D10-45C9-9C95-0B09D3792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1300" y="5047203"/>
            <a:ext cx="533400" cy="6096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1" name="Line 118">
            <a:extLst>
              <a:ext uri="{FF2B5EF4-FFF2-40B4-BE49-F238E27FC236}">
                <a16:creationId xmlns:a16="http://schemas.microsoft.com/office/drawing/2014/main" id="{0A771660-6303-4821-AA59-E71EE13C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4700" y="5656803"/>
            <a:ext cx="2895600" cy="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22" name="Line 119">
            <a:extLst>
              <a:ext uri="{FF2B5EF4-FFF2-40B4-BE49-F238E27FC236}">
                <a16:creationId xmlns:a16="http://schemas.microsoft.com/office/drawing/2014/main" id="{4B33302A-220F-4097-B408-96E3B5001B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0300" y="5047203"/>
            <a:ext cx="381000" cy="6096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aphicFrame>
        <p:nvGraphicFramePr>
          <p:cNvPr id="123" name="Group 120">
            <a:extLst>
              <a:ext uri="{FF2B5EF4-FFF2-40B4-BE49-F238E27FC236}">
                <a16:creationId xmlns:a16="http://schemas.microsoft.com/office/drawing/2014/main" id="{A2A336CF-3A3B-443B-8C24-53B91B9EB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03836"/>
              </p:ext>
            </p:extLst>
          </p:nvPr>
        </p:nvGraphicFramePr>
        <p:xfrm>
          <a:off x="4950900" y="5837778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" name="Text Box 128">
            <a:extLst>
              <a:ext uri="{FF2B5EF4-FFF2-40B4-BE49-F238E27FC236}">
                <a16:creationId xmlns:a16="http://schemas.microsoft.com/office/drawing/2014/main" id="{30074980-3B61-4DC1-93FD-B4554DEEE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025" y="6306438"/>
            <a:ext cx="12350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125" name="Text Box 129">
            <a:extLst>
              <a:ext uri="{FF2B5EF4-FFF2-40B4-BE49-F238E27FC236}">
                <a16:creationId xmlns:a16="http://schemas.microsoft.com/office/drawing/2014/main" id="{B3ACAF4A-4D52-4BFF-B8FC-8EEA437B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413" y="5750467"/>
            <a:ext cx="1466850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26" name="Group 130">
            <a:extLst>
              <a:ext uri="{FF2B5EF4-FFF2-40B4-BE49-F238E27FC236}">
                <a16:creationId xmlns:a16="http://schemas.microsoft.com/office/drawing/2014/main" id="{87B237B4-B815-4B27-94DB-F91D78479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75204"/>
              </p:ext>
            </p:extLst>
          </p:nvPr>
        </p:nvGraphicFramePr>
        <p:xfrm>
          <a:off x="4188900" y="5856828"/>
          <a:ext cx="381000" cy="61097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6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71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5" marB="45745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7" name="Group 138">
            <a:extLst>
              <a:ext uri="{FF2B5EF4-FFF2-40B4-BE49-F238E27FC236}">
                <a16:creationId xmlns:a16="http://schemas.microsoft.com/office/drawing/2014/main" id="{884CB72B-4E0C-446F-BC76-3D1EFE662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79512"/>
              </p:ext>
            </p:extLst>
          </p:nvPr>
        </p:nvGraphicFramePr>
        <p:xfrm>
          <a:off x="6398700" y="5809203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8" name="Text Box 146">
            <a:extLst>
              <a:ext uri="{FF2B5EF4-FFF2-40B4-BE49-F238E27FC236}">
                <a16:creationId xmlns:a16="http://schemas.microsoft.com/office/drawing/2014/main" id="{ED8EAD29-2A8E-44FB-94A2-49CE0F1AB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700" y="6306438"/>
            <a:ext cx="1219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graphicFrame>
        <p:nvGraphicFramePr>
          <p:cNvPr id="129" name="Group 147">
            <a:extLst>
              <a:ext uri="{FF2B5EF4-FFF2-40B4-BE49-F238E27FC236}">
                <a16:creationId xmlns:a16="http://schemas.microsoft.com/office/drawing/2014/main" id="{72259466-A2C9-4826-A5F0-0ACAF7386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3937"/>
              </p:ext>
            </p:extLst>
          </p:nvPr>
        </p:nvGraphicFramePr>
        <p:xfrm>
          <a:off x="8211624" y="5805511"/>
          <a:ext cx="1082675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y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 Box 155">
            <a:extLst>
              <a:ext uri="{FF2B5EF4-FFF2-40B4-BE49-F238E27FC236}">
                <a16:creationId xmlns:a16="http://schemas.microsoft.com/office/drawing/2014/main" id="{237E55FB-79AA-4347-A35F-2FCA666F6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639" y="5405189"/>
            <a:ext cx="1082675" cy="41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新结点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</a:p>
        </p:txBody>
      </p:sp>
      <p:sp>
        <p:nvSpPr>
          <p:cNvPr id="131" name="Line 156">
            <a:extLst>
              <a:ext uri="{FF2B5EF4-FFF2-40B4-BE49-F238E27FC236}">
                <a16:creationId xmlns:a16="http://schemas.microsoft.com/office/drawing/2014/main" id="{30C59641-58DA-499C-92E8-245C16DEF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6037803"/>
            <a:ext cx="533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Line 157">
            <a:extLst>
              <a:ext uri="{FF2B5EF4-FFF2-40B4-BE49-F238E27FC236}">
                <a16:creationId xmlns:a16="http://schemas.microsoft.com/office/drawing/2014/main" id="{A62D9C0B-AA99-4EC2-B827-F688F98E6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1500" y="6037803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3" name="Line 158">
            <a:extLst>
              <a:ext uri="{FF2B5EF4-FFF2-40B4-BE49-F238E27FC236}">
                <a16:creationId xmlns:a16="http://schemas.microsoft.com/office/drawing/2014/main" id="{F6E165DF-7F21-490F-87AC-3B10C5664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500" y="6266403"/>
            <a:ext cx="4572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Line 159">
            <a:extLst>
              <a:ext uri="{FF2B5EF4-FFF2-40B4-BE49-F238E27FC236}">
                <a16:creationId xmlns:a16="http://schemas.microsoft.com/office/drawing/2014/main" id="{8711F4F0-B850-4E5C-B749-C3BFCB98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4700" y="6723603"/>
            <a:ext cx="289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5" name="Line 160">
            <a:extLst>
              <a:ext uri="{FF2B5EF4-FFF2-40B4-BE49-F238E27FC236}">
                <a16:creationId xmlns:a16="http://schemas.microsoft.com/office/drawing/2014/main" id="{5E24AF80-4281-4EA7-99C6-91973924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0300" y="6195810"/>
            <a:ext cx="360338" cy="52779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6" name="Line 161">
            <a:extLst>
              <a:ext uri="{FF2B5EF4-FFF2-40B4-BE49-F238E27FC236}">
                <a16:creationId xmlns:a16="http://schemas.microsoft.com/office/drawing/2014/main" id="{385607A7-9D0B-48B4-A4D4-1C7C4ED40A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3099" y="6033722"/>
            <a:ext cx="817539" cy="408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7" name="Text Box 162">
            <a:extLst>
              <a:ext uri="{FF2B5EF4-FFF2-40B4-BE49-F238E27FC236}">
                <a16:creationId xmlns:a16="http://schemas.microsoft.com/office/drawing/2014/main" id="{C7C899B0-421B-4263-A04F-DD7645CEE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639" y="6306438"/>
            <a:ext cx="12954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队尾结点</a:t>
            </a:r>
          </a:p>
        </p:txBody>
      </p:sp>
      <p:sp>
        <p:nvSpPr>
          <p:cNvPr id="138" name="Text Box 163">
            <a:extLst>
              <a:ext uri="{FF2B5EF4-FFF2-40B4-BE49-F238E27FC236}">
                <a16:creationId xmlns:a16="http://schemas.microsoft.com/office/drawing/2014/main" id="{D65E7457-8507-43B2-A369-0E5F17A2C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900" y="5290091"/>
            <a:ext cx="351378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9" name="Text Box 164">
            <a:extLst>
              <a:ext uri="{FF2B5EF4-FFF2-40B4-BE49-F238E27FC236}">
                <a16:creationId xmlns:a16="http://schemas.microsoft.com/office/drawing/2014/main" id="{C2D9CABC-240A-4482-ABE2-DED01A99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73" y="3967182"/>
            <a:ext cx="3448380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（非空队列时）插入新元素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86BFCAD6-3AD8-449B-9D06-2394B79DC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B6CEC4C6-1489-4528-8EE3-A98CCB62AC8E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1D2C0F2B-2918-4B57-8482-0CE0F35D76DA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F6A4A546-3769-4BF5-99B7-90B0AB73616A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</p:spTree>
    <p:extLst>
      <p:ext uri="{BB962C8B-B14F-4D97-AF65-F5344CB8AC3E}">
        <p14:creationId xmlns:p14="http://schemas.microsoft.com/office/powerpoint/2010/main" val="13167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90" grpId="0"/>
      <p:bldP spid="91" grpId="0"/>
      <p:bldP spid="93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 animBg="1"/>
      <p:bldP spid="102" grpId="0"/>
      <p:bldP spid="103" grpId="0"/>
      <p:bldP spid="104" grpId="0"/>
      <p:bldP spid="106" grpId="0"/>
      <p:bldP spid="107" grpId="0"/>
      <p:bldP spid="110" grpId="0"/>
      <p:bldP spid="112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/>
      <p:bldP spid="125" grpId="0"/>
      <p:bldP spid="128" grpId="0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CA43B630-7899-4268-AFE8-045BBA8DC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2782" y="2348957"/>
            <a:ext cx="4229821" cy="243624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main()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que;    /*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定义一个队列*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que=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();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lang="en-US" altLang="zh-CN" sz="2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(que,10);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83CB11-F9A2-4068-B7F4-30B336ED28BA}"/>
              </a:ext>
            </a:extLst>
          </p:cNvPr>
          <p:cNvSpPr txBox="1"/>
          <p:nvPr/>
        </p:nvSpPr>
        <p:spPr>
          <a:xfrm>
            <a:off x="2644344" y="1096429"/>
            <a:ext cx="7105650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插入新元素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的的算法（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EA58E0-A237-4DF8-AC14-EAEA3B24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F8EA0D-6384-4E35-8F5F-8320CA81BAD4}"/>
              </a:ext>
            </a:extLst>
          </p:cNvPr>
          <p:cNvGrpSpPr/>
          <p:nvPr/>
        </p:nvGrpSpPr>
        <p:grpSpPr>
          <a:xfrm>
            <a:off x="2691751" y="1827104"/>
            <a:ext cx="6870698" cy="4191981"/>
            <a:chOff x="1839323" y="1806922"/>
            <a:chExt cx="6870698" cy="4191981"/>
          </a:xfrm>
        </p:grpSpPr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2E4F640E-4721-41A3-A272-583182FB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5075" y="1806922"/>
              <a:ext cx="5894535" cy="419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int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EnQueue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lang="en-US" altLang="zh-CN" sz="2000" dirty="0" err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LinkQueue</a:t>
              </a:r>
              <a:r>
                <a:rPr lang="en-US" altLang="zh-CN" sz="2000" dirty="0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 &amp;Q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ElemType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e) 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{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Qnode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*p;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说明变量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p=(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Qnode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*)malloc(LENG);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生成新元素结点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p-&gt;data=e;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装入元素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p-&gt;next=NULL;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为队尾结点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Q.rear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-&gt;next=p;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插入新结点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Q.rear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=p;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修改尾指针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return </a:t>
              </a:r>
              <a:r>
                <a:rPr lang="en-US" altLang="zh-CN" sz="2000" dirty="0">
                  <a:solidFill>
                    <a:srgbClr val="000000"/>
                  </a:solidFill>
                  <a:cs typeface="+mn-ea"/>
                  <a:sym typeface="+mn-lt"/>
                </a:rPr>
                <a:t>Q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 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返回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的新值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D3A30DC-9ACE-4259-80C5-BD6444BECE1A}"/>
                </a:ext>
              </a:extLst>
            </p:cNvPr>
            <p:cNvSpPr/>
            <p:nvPr/>
          </p:nvSpPr>
          <p:spPr>
            <a:xfrm>
              <a:off x="1839323" y="1806922"/>
              <a:ext cx="6870698" cy="4183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箭头: 右 21">
            <a:extLst>
              <a:ext uri="{FF2B5EF4-FFF2-40B4-BE49-F238E27FC236}">
                <a16:creationId xmlns:a16="http://schemas.microsoft.com/office/drawing/2014/main" id="{BF330441-7CE3-4EE5-A83D-F6F83831EED1}"/>
              </a:ext>
            </a:extLst>
          </p:cNvPr>
          <p:cNvSpPr/>
          <p:nvPr/>
        </p:nvSpPr>
        <p:spPr>
          <a:xfrm>
            <a:off x="2825307" y="2524326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57164D9C-B7D0-4686-8394-6655E85923B6}"/>
              </a:ext>
            </a:extLst>
          </p:cNvPr>
          <p:cNvSpPr/>
          <p:nvPr/>
        </p:nvSpPr>
        <p:spPr>
          <a:xfrm>
            <a:off x="2825307" y="2968103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1995EFF-A405-4F59-89FC-0DBFDD23ABE2}"/>
              </a:ext>
            </a:extLst>
          </p:cNvPr>
          <p:cNvSpPr/>
          <p:nvPr/>
        </p:nvSpPr>
        <p:spPr>
          <a:xfrm>
            <a:off x="2825307" y="3424700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F03A67D-1B5C-4622-80E5-0230DC554B86}"/>
              </a:ext>
            </a:extLst>
          </p:cNvPr>
          <p:cNvSpPr/>
          <p:nvPr/>
        </p:nvSpPr>
        <p:spPr>
          <a:xfrm>
            <a:off x="2825307" y="3893951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6D58ACA-B745-489F-BB82-6F10C8AF38A0}"/>
              </a:ext>
            </a:extLst>
          </p:cNvPr>
          <p:cNvSpPr/>
          <p:nvPr/>
        </p:nvSpPr>
        <p:spPr>
          <a:xfrm>
            <a:off x="2825307" y="4337728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9C19E68-F0D0-410F-B518-BCB91E5C6AE4}"/>
              </a:ext>
            </a:extLst>
          </p:cNvPr>
          <p:cNvSpPr/>
          <p:nvPr/>
        </p:nvSpPr>
        <p:spPr>
          <a:xfrm>
            <a:off x="2825307" y="4806979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91F936F-EC1D-4384-9485-C149D7392515}"/>
              </a:ext>
            </a:extLst>
          </p:cNvPr>
          <p:cNvSpPr/>
          <p:nvPr/>
        </p:nvSpPr>
        <p:spPr>
          <a:xfrm>
            <a:off x="2835815" y="5244639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5996FF8-09D7-490B-9495-9F617EF6D644}"/>
              </a:ext>
            </a:extLst>
          </p:cNvPr>
          <p:cNvSpPr txBox="1"/>
          <p:nvPr/>
        </p:nvSpPr>
        <p:spPr>
          <a:xfrm>
            <a:off x="2644344" y="1670780"/>
            <a:ext cx="6108568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 例：插入一个新元素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10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1C9A28B-C9BD-4192-BEBB-2F524D0AE1AC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F9D593D-60E0-41BF-89A1-304350FB5413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293F1B7-1674-4879-BE95-62919FFF1E46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</p:spTree>
    <p:extLst>
      <p:ext uri="{BB962C8B-B14F-4D97-AF65-F5344CB8AC3E}">
        <p14:creationId xmlns:p14="http://schemas.microsoft.com/office/powerpoint/2010/main" val="15942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CA43B630-7899-4268-AFE8-045BBA8DC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425" y="2265942"/>
            <a:ext cx="4229821" cy="243624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main()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que;    /*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定义一个队列*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que=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();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lang="en-US" altLang="zh-CN" sz="20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(&amp;que,10);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83CB11-F9A2-4068-B7F4-30B336ED28BA}"/>
              </a:ext>
            </a:extLst>
          </p:cNvPr>
          <p:cNvSpPr txBox="1"/>
          <p:nvPr/>
        </p:nvSpPr>
        <p:spPr>
          <a:xfrm>
            <a:off x="2644344" y="1096429"/>
            <a:ext cx="7105650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插入新元素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的的算法（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EA58E0-A237-4DF8-AC14-EAEA3B24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5F5BBC-9575-468F-A204-9EC5D3A4E42C}"/>
              </a:ext>
            </a:extLst>
          </p:cNvPr>
          <p:cNvCxnSpPr/>
          <p:nvPr/>
        </p:nvCxnSpPr>
        <p:spPr>
          <a:xfrm>
            <a:off x="0" y="625419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FB64D3-398E-43F2-B3E9-F6A6C85613A5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5">
            <a:extLst>
              <a:ext uri="{FF2B5EF4-FFF2-40B4-BE49-F238E27FC236}">
                <a16:creationId xmlns:a16="http://schemas.microsoft.com/office/drawing/2014/main" id="{E7785660-DA63-47F4-8020-DE6F11B02C43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1F8EA0D-6384-4E35-8F5F-8320CA81BAD4}"/>
              </a:ext>
            </a:extLst>
          </p:cNvPr>
          <p:cNvGrpSpPr/>
          <p:nvPr/>
        </p:nvGrpSpPr>
        <p:grpSpPr>
          <a:xfrm>
            <a:off x="2644344" y="1670780"/>
            <a:ext cx="6870698" cy="4480323"/>
            <a:chOff x="1839323" y="1780189"/>
            <a:chExt cx="6870698" cy="4480323"/>
          </a:xfrm>
        </p:grpSpPr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2E4F640E-4721-41A3-A272-583182FB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7404" y="1780189"/>
              <a:ext cx="5894535" cy="4453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int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EnQueue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lang="en-US" altLang="zh-CN" sz="2000" dirty="0" err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LinkQueue</a:t>
              </a:r>
              <a:r>
                <a:rPr lang="en-US" altLang="zh-CN" sz="2000" dirty="0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 *Q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ElemType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e) 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{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Qnode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*p;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说明变量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p=(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Qnod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*)malloc(LENG);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生成新元素结点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if (!p)  {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printf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(“OVERFLOW”);   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新结点生成失败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return ERROR;}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p-&gt;data=e;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		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装入元素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p-&gt;next=NULL;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		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为队尾结点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Q-&gt;rear-&gt;next=p;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插入新结点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Q-&gt;rear=p;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修改尾指针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return OK;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                 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</a:t>
              </a: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成功返回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D3A30DC-9ACE-4259-80C5-BD6444BECE1A}"/>
                </a:ext>
              </a:extLst>
            </p:cNvPr>
            <p:cNvSpPr/>
            <p:nvPr/>
          </p:nvSpPr>
          <p:spPr>
            <a:xfrm>
              <a:off x="1839323" y="1806922"/>
              <a:ext cx="6870698" cy="4453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5996FF8-09D7-490B-9495-9F617EF6D644}"/>
              </a:ext>
            </a:extLst>
          </p:cNvPr>
          <p:cNvSpPr txBox="1"/>
          <p:nvPr/>
        </p:nvSpPr>
        <p:spPr>
          <a:xfrm>
            <a:off x="2644344" y="1670780"/>
            <a:ext cx="6108568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 例：插入一个新元素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10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62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25419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5">
            <a:extLst>
              <a:ext uri="{FF2B5EF4-FFF2-40B4-BE49-F238E27FC236}">
                <a16:creationId xmlns:a16="http://schemas.microsoft.com/office/drawing/2014/main" id="{BF1C8334-0E4F-4F9E-B58C-8FE3C168AA81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  <p:graphicFrame>
        <p:nvGraphicFramePr>
          <p:cNvPr id="66" name="Group 3">
            <a:extLst>
              <a:ext uri="{FF2B5EF4-FFF2-40B4-BE49-F238E27FC236}">
                <a16:creationId xmlns:a16="http://schemas.microsoft.com/office/drawing/2014/main" id="{50942067-0576-4FE3-A95A-1531382F0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25874"/>
              </p:ext>
            </p:extLst>
          </p:nvPr>
        </p:nvGraphicFramePr>
        <p:xfrm>
          <a:off x="4801448" y="2492823"/>
          <a:ext cx="1066800" cy="44826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Text Box 11">
            <a:extLst>
              <a:ext uri="{FF2B5EF4-FFF2-40B4-BE49-F238E27FC236}">
                <a16:creationId xmlns:a16="http://schemas.microsoft.com/office/drawing/2014/main" id="{7766639F-0787-47E1-9214-099CCD5E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427" y="2960316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graphicFrame>
        <p:nvGraphicFramePr>
          <p:cNvPr id="68" name="Group 12">
            <a:extLst>
              <a:ext uri="{FF2B5EF4-FFF2-40B4-BE49-F238E27FC236}">
                <a16:creationId xmlns:a16="http://schemas.microsoft.com/office/drawing/2014/main" id="{F38611AC-1808-461B-B23C-BA06399FB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491815"/>
              </p:ext>
            </p:extLst>
          </p:nvPr>
        </p:nvGraphicFramePr>
        <p:xfrm>
          <a:off x="6467502" y="2488828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Text Box 20">
            <a:extLst>
              <a:ext uri="{FF2B5EF4-FFF2-40B4-BE49-F238E27FC236}">
                <a16:creationId xmlns:a16="http://schemas.microsoft.com/office/drawing/2014/main" id="{E65F2D06-A7F8-4407-881B-BBA54204F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1627" y="2960316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graphicFrame>
        <p:nvGraphicFramePr>
          <p:cNvPr id="70" name="Group 21">
            <a:extLst>
              <a:ext uri="{FF2B5EF4-FFF2-40B4-BE49-F238E27FC236}">
                <a16:creationId xmlns:a16="http://schemas.microsoft.com/office/drawing/2014/main" id="{BF070C04-7543-44DC-9170-488CA4FF5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46335"/>
              </p:ext>
            </p:extLst>
          </p:nvPr>
        </p:nvGraphicFramePr>
        <p:xfrm>
          <a:off x="7839102" y="2488828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29">
            <a:extLst>
              <a:ext uri="{FF2B5EF4-FFF2-40B4-BE49-F238E27FC236}">
                <a16:creationId xmlns:a16="http://schemas.microsoft.com/office/drawing/2014/main" id="{A880E614-5E6C-40F8-B452-B9B74C22E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502" y="2717428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8B169552-75DD-434B-B5D5-AC1D4A053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902" y="3403228"/>
            <a:ext cx="472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898BF51D-C75B-4BAB-B2A8-44E9FBA3CA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39302" y="2946028"/>
            <a:ext cx="304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Text Box 32">
            <a:extLst>
              <a:ext uri="{FF2B5EF4-FFF2-40B4-BE49-F238E27FC236}">
                <a16:creationId xmlns:a16="http://schemas.microsoft.com/office/drawing/2014/main" id="{39539A1A-C69E-472A-AA04-92647D4E0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0702" y="2412628"/>
            <a:ext cx="5334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75" name="Text Box 33">
            <a:extLst>
              <a:ext uri="{FF2B5EF4-FFF2-40B4-BE49-F238E27FC236}">
                <a16:creationId xmlns:a16="http://schemas.microsoft.com/office/drawing/2014/main" id="{BA22AFDC-07AC-4878-8AF7-D9AFEB901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349" y="2427596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6" name="Group 34">
            <a:extLst>
              <a:ext uri="{FF2B5EF4-FFF2-40B4-BE49-F238E27FC236}">
                <a16:creationId xmlns:a16="http://schemas.microsoft.com/office/drawing/2014/main" id="{7782C3EF-9682-4273-89EC-D78FC2F97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727253"/>
              </p:ext>
            </p:extLst>
          </p:nvPr>
        </p:nvGraphicFramePr>
        <p:xfrm>
          <a:off x="3800502" y="2536453"/>
          <a:ext cx="381000" cy="63903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Line 42">
            <a:extLst>
              <a:ext uri="{FF2B5EF4-FFF2-40B4-BE49-F238E27FC236}">
                <a16:creationId xmlns:a16="http://schemas.microsoft.com/office/drawing/2014/main" id="{60B3586D-51C9-4AD6-8235-C48E58678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77" y="2717428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Line 43">
            <a:extLst>
              <a:ext uri="{FF2B5EF4-FFF2-40B4-BE49-F238E27FC236}">
                <a16:creationId xmlns:a16="http://schemas.microsoft.com/office/drawing/2014/main" id="{4B5B1B2C-5A1C-41DF-A39B-97535D4D3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77" y="2946028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Line 44">
            <a:extLst>
              <a:ext uri="{FF2B5EF4-FFF2-40B4-BE49-F238E27FC236}">
                <a16:creationId xmlns:a16="http://schemas.microsoft.com/office/drawing/2014/main" id="{E9BB5ABB-00EC-4EC2-9CD7-7680BF390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8102" y="271742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Line 45">
            <a:extLst>
              <a:ext uri="{FF2B5EF4-FFF2-40B4-BE49-F238E27FC236}">
                <a16:creationId xmlns:a16="http://schemas.microsoft.com/office/drawing/2014/main" id="{A4E9BB13-28A8-4A3F-8068-28F7A05B28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702" y="2717428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Text Box 46">
            <a:extLst>
              <a:ext uri="{FF2B5EF4-FFF2-40B4-BE49-F238E27FC236}">
                <a16:creationId xmlns:a16="http://schemas.microsoft.com/office/drawing/2014/main" id="{52C70C3B-B58A-42C8-9F02-DA4C33BA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404" y="2129477"/>
            <a:ext cx="2444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82" name="Line 47">
            <a:extLst>
              <a:ext uri="{FF2B5EF4-FFF2-40B4-BE49-F238E27FC236}">
                <a16:creationId xmlns:a16="http://schemas.microsoft.com/office/drawing/2014/main" id="{3D43F61A-53C5-413B-88CE-45C88E4D9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5102" y="2335954"/>
            <a:ext cx="354997" cy="135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83" name="Group 51">
            <a:extLst>
              <a:ext uri="{FF2B5EF4-FFF2-40B4-BE49-F238E27FC236}">
                <a16:creationId xmlns:a16="http://schemas.microsoft.com/office/drawing/2014/main" id="{5D8FD039-C8F6-44DA-9612-59E050A64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21218"/>
              </p:ext>
            </p:extLst>
          </p:nvPr>
        </p:nvGraphicFramePr>
        <p:xfrm>
          <a:off x="4867301" y="4236702"/>
          <a:ext cx="1066800" cy="44826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Text Box 59">
            <a:extLst>
              <a:ext uri="{FF2B5EF4-FFF2-40B4-BE49-F238E27FC236}">
                <a16:creationId xmlns:a16="http://schemas.microsoft.com/office/drawing/2014/main" id="{766C6B6C-121E-450C-A610-C55F5C030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426" y="4646277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graphicFrame>
        <p:nvGraphicFramePr>
          <p:cNvPr id="85" name="Group 60">
            <a:extLst>
              <a:ext uri="{FF2B5EF4-FFF2-40B4-BE49-F238E27FC236}">
                <a16:creationId xmlns:a16="http://schemas.microsoft.com/office/drawing/2014/main" id="{5498162B-3899-4097-9DD5-0ADDB4702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73917"/>
              </p:ext>
            </p:extLst>
          </p:nvPr>
        </p:nvGraphicFramePr>
        <p:xfrm>
          <a:off x="6467501" y="4238590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" name="Text Box 68">
            <a:extLst>
              <a:ext uri="{FF2B5EF4-FFF2-40B4-BE49-F238E27FC236}">
                <a16:creationId xmlns:a16="http://schemas.microsoft.com/office/drawing/2014/main" id="{34B9047C-35A1-45B0-A212-2463034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26" y="4646277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graphicFrame>
        <p:nvGraphicFramePr>
          <p:cNvPr id="87" name="Group 69">
            <a:extLst>
              <a:ext uri="{FF2B5EF4-FFF2-40B4-BE49-F238E27FC236}">
                <a16:creationId xmlns:a16="http://schemas.microsoft.com/office/drawing/2014/main" id="{71AF11B3-600B-4CAA-83A2-858FEE0FF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8100"/>
              </p:ext>
            </p:extLst>
          </p:nvPr>
        </p:nvGraphicFramePr>
        <p:xfrm>
          <a:off x="7839101" y="4238590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" name="Line 77">
            <a:extLst>
              <a:ext uri="{FF2B5EF4-FFF2-40B4-BE49-F238E27FC236}">
                <a16:creationId xmlns:a16="http://schemas.microsoft.com/office/drawing/2014/main" id="{F909777D-6AA0-47BF-968B-F80DE5EE1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501" y="4467190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9" name="Line 78">
            <a:extLst>
              <a:ext uri="{FF2B5EF4-FFF2-40B4-BE49-F238E27FC236}">
                <a16:creationId xmlns:a16="http://schemas.microsoft.com/office/drawing/2014/main" id="{9B6C55DC-8E0B-487D-A30E-05826B8AB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901" y="5089190"/>
            <a:ext cx="464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Line 79">
            <a:extLst>
              <a:ext uri="{FF2B5EF4-FFF2-40B4-BE49-F238E27FC236}">
                <a16:creationId xmlns:a16="http://schemas.microsoft.com/office/drawing/2014/main" id="{D9E1D174-F9B3-48F6-B311-1230F742FC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3101" y="4631990"/>
            <a:ext cx="304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Text Box 80">
            <a:extLst>
              <a:ext uri="{FF2B5EF4-FFF2-40B4-BE49-F238E27FC236}">
                <a16:creationId xmlns:a16="http://schemas.microsoft.com/office/drawing/2014/main" id="{BC0F4F71-3629-49C8-85FA-14F3B5F3C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0701" y="4162390"/>
            <a:ext cx="5334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92" name="Text Box 81">
            <a:extLst>
              <a:ext uri="{FF2B5EF4-FFF2-40B4-BE49-F238E27FC236}">
                <a16:creationId xmlns:a16="http://schemas.microsoft.com/office/drawing/2014/main" id="{4AABA1AA-29E4-4ABC-A20F-8D3278D02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349" y="4107917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3" name="Group 82">
            <a:extLst>
              <a:ext uri="{FF2B5EF4-FFF2-40B4-BE49-F238E27FC236}">
                <a16:creationId xmlns:a16="http://schemas.microsoft.com/office/drawing/2014/main" id="{DEB905F6-FF38-465A-BADD-9B6FDB0AA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05196"/>
              </p:ext>
            </p:extLst>
          </p:nvPr>
        </p:nvGraphicFramePr>
        <p:xfrm>
          <a:off x="3800501" y="4222415"/>
          <a:ext cx="381000" cy="63903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Line 90">
            <a:extLst>
              <a:ext uri="{FF2B5EF4-FFF2-40B4-BE49-F238E27FC236}">
                <a16:creationId xmlns:a16="http://schemas.microsoft.com/office/drawing/2014/main" id="{A6484F73-3129-46BB-82D8-637C19CBF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76" y="4403390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Line 91">
            <a:extLst>
              <a:ext uri="{FF2B5EF4-FFF2-40B4-BE49-F238E27FC236}">
                <a16:creationId xmlns:a16="http://schemas.microsoft.com/office/drawing/2014/main" id="{E780234D-CB5D-474B-9B38-FF08B34DC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76" y="463199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Line 92">
            <a:extLst>
              <a:ext uri="{FF2B5EF4-FFF2-40B4-BE49-F238E27FC236}">
                <a16:creationId xmlns:a16="http://schemas.microsoft.com/office/drawing/2014/main" id="{9C1998A6-D624-437F-9A54-716946262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8101" y="4467190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Text Box 93">
            <a:extLst>
              <a:ext uri="{FF2B5EF4-FFF2-40B4-BE49-F238E27FC236}">
                <a16:creationId xmlns:a16="http://schemas.microsoft.com/office/drawing/2014/main" id="{3CD5392A-EE36-4A27-804D-B9C6B1208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26" y="3861817"/>
            <a:ext cx="2444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98" name="Line 94">
            <a:extLst>
              <a:ext uri="{FF2B5EF4-FFF2-40B4-BE49-F238E27FC236}">
                <a16:creationId xmlns:a16="http://schemas.microsoft.com/office/drawing/2014/main" id="{F33FC8D6-3E75-4E76-B0F2-DB37776EE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5101" y="4020578"/>
            <a:ext cx="38100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9" name="Line 95">
            <a:extLst>
              <a:ext uri="{FF2B5EF4-FFF2-40B4-BE49-F238E27FC236}">
                <a16:creationId xmlns:a16="http://schemas.microsoft.com/office/drawing/2014/main" id="{2EC83306-681E-40B9-BB0A-8D29B8B874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5501" y="3936546"/>
            <a:ext cx="0" cy="5430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Line 96">
            <a:extLst>
              <a:ext uri="{FF2B5EF4-FFF2-40B4-BE49-F238E27FC236}">
                <a16:creationId xmlns:a16="http://schemas.microsoft.com/office/drawing/2014/main" id="{0DF3C6CF-5210-4C90-8B02-1BBB77624D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91288" y="3919053"/>
            <a:ext cx="2290773" cy="1220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Line 97">
            <a:extLst>
              <a:ext uri="{FF2B5EF4-FFF2-40B4-BE49-F238E27FC236}">
                <a16:creationId xmlns:a16="http://schemas.microsoft.com/office/drawing/2014/main" id="{7940DC84-7F9D-4EEA-9724-BDD56A61D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2074" y="3917615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2" name="Text Box 98">
            <a:extLst>
              <a:ext uri="{FF2B5EF4-FFF2-40B4-BE49-F238E27FC236}">
                <a16:creationId xmlns:a16="http://schemas.microsoft.com/office/drawing/2014/main" id="{6C87FE96-97BA-4CB1-8AD0-46B4AC98C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12" y="3418372"/>
            <a:ext cx="3357009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-&gt;next=p-&gt;next;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" name="Text Box 99">
            <a:extLst>
              <a:ext uri="{FF2B5EF4-FFF2-40B4-BE49-F238E27FC236}">
                <a16:creationId xmlns:a16="http://schemas.microsoft.com/office/drawing/2014/main" id="{BA5E251A-8DD4-4FC8-A420-6681633A5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765" y="5108178"/>
            <a:ext cx="185820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free(p);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04" name="Group 100">
            <a:extLst>
              <a:ext uri="{FF2B5EF4-FFF2-40B4-BE49-F238E27FC236}">
                <a16:creationId xmlns:a16="http://schemas.microsoft.com/office/drawing/2014/main" id="{6DB45699-F706-477E-8EB0-C6E61D51D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75948"/>
              </p:ext>
            </p:extLst>
          </p:nvPr>
        </p:nvGraphicFramePr>
        <p:xfrm>
          <a:off x="4867301" y="5705356"/>
          <a:ext cx="1066800" cy="44826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5" name="Text Box 108">
            <a:extLst>
              <a:ext uri="{FF2B5EF4-FFF2-40B4-BE49-F238E27FC236}">
                <a16:creationId xmlns:a16="http://schemas.microsoft.com/office/drawing/2014/main" id="{6BE0992E-4F39-4AFA-AD01-169E4F1D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426" y="6114931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106" name="Text Box 109">
            <a:extLst>
              <a:ext uri="{FF2B5EF4-FFF2-40B4-BE49-F238E27FC236}">
                <a16:creationId xmlns:a16="http://schemas.microsoft.com/office/drawing/2014/main" id="{F9AFE420-E601-4906-91B3-586E16975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26" y="6114931"/>
            <a:ext cx="146367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graphicFrame>
        <p:nvGraphicFramePr>
          <p:cNvPr id="107" name="Group 110">
            <a:extLst>
              <a:ext uri="{FF2B5EF4-FFF2-40B4-BE49-F238E27FC236}">
                <a16:creationId xmlns:a16="http://schemas.microsoft.com/office/drawing/2014/main" id="{B6D84E4C-A5D4-4621-9CC3-8C0087A28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37580"/>
              </p:ext>
            </p:extLst>
          </p:nvPr>
        </p:nvGraphicFramePr>
        <p:xfrm>
          <a:off x="7839101" y="5668815"/>
          <a:ext cx="1066800" cy="4481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0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8" name="Line 118">
            <a:extLst>
              <a:ext uri="{FF2B5EF4-FFF2-40B4-BE49-F238E27FC236}">
                <a16:creationId xmlns:a16="http://schemas.microsoft.com/office/drawing/2014/main" id="{463100D8-824B-4BE0-831C-830E88DB4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3501" y="5897415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Line 119">
            <a:extLst>
              <a:ext uri="{FF2B5EF4-FFF2-40B4-BE49-F238E27FC236}">
                <a16:creationId xmlns:a16="http://schemas.microsoft.com/office/drawing/2014/main" id="{69C90B0D-91FA-41FD-9559-EC644E6C3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901" y="6557843"/>
            <a:ext cx="457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Line 120">
            <a:extLst>
              <a:ext uri="{FF2B5EF4-FFF2-40B4-BE49-F238E27FC236}">
                <a16:creationId xmlns:a16="http://schemas.microsoft.com/office/drawing/2014/main" id="{E2EC0639-6D6D-4DA5-A4EC-C08E0E4626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86901" y="6100643"/>
            <a:ext cx="304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Text Box 121">
            <a:extLst>
              <a:ext uri="{FF2B5EF4-FFF2-40B4-BE49-F238E27FC236}">
                <a16:creationId xmlns:a16="http://schemas.microsoft.com/office/drawing/2014/main" id="{C8C5A26F-F1B6-4433-9887-213BA0299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0701" y="5592615"/>
            <a:ext cx="5334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...</a:t>
            </a:r>
          </a:p>
        </p:txBody>
      </p:sp>
      <p:sp>
        <p:nvSpPr>
          <p:cNvPr id="112" name="Text Box 122">
            <a:extLst>
              <a:ext uri="{FF2B5EF4-FFF2-40B4-BE49-F238E27FC236}">
                <a16:creationId xmlns:a16="http://schemas.microsoft.com/office/drawing/2014/main" id="{D0D8E8A7-21CC-4DBF-94F2-148D1621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349" y="5592783"/>
            <a:ext cx="85792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13" name="Group 123">
            <a:extLst>
              <a:ext uri="{FF2B5EF4-FFF2-40B4-BE49-F238E27FC236}">
                <a16:creationId xmlns:a16="http://schemas.microsoft.com/office/drawing/2014/main" id="{8D556CEB-FFD2-4D82-9883-6FAC2F7CE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28891"/>
              </p:ext>
            </p:extLst>
          </p:nvPr>
        </p:nvGraphicFramePr>
        <p:xfrm>
          <a:off x="3800501" y="5691068"/>
          <a:ext cx="381000" cy="639032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Line 131">
            <a:extLst>
              <a:ext uri="{FF2B5EF4-FFF2-40B4-BE49-F238E27FC236}">
                <a16:creationId xmlns:a16="http://schemas.microsoft.com/office/drawing/2014/main" id="{94E2D879-EC92-4B49-B30C-279B81EE9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76" y="5872043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Line 132">
            <a:extLst>
              <a:ext uri="{FF2B5EF4-FFF2-40B4-BE49-F238E27FC236}">
                <a16:creationId xmlns:a16="http://schemas.microsoft.com/office/drawing/2014/main" id="{EE959413-E4CD-43C1-9B9F-A962C22FA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76" y="6100643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Text Box 133">
            <a:extLst>
              <a:ext uri="{FF2B5EF4-FFF2-40B4-BE49-F238E27FC236}">
                <a16:creationId xmlns:a16="http://schemas.microsoft.com/office/drawing/2014/main" id="{CD304049-8CE9-4B7C-8C1F-3FA75F00A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26" y="5186243"/>
            <a:ext cx="2444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17" name="Line 134">
            <a:extLst>
              <a:ext uri="{FF2B5EF4-FFF2-40B4-BE49-F238E27FC236}">
                <a16:creationId xmlns:a16="http://schemas.microsoft.com/office/drawing/2014/main" id="{D7DEF1ED-962D-4ED1-AD03-6F9A3BF0A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5501" y="5262443"/>
            <a:ext cx="0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8" name="Line 135">
            <a:extLst>
              <a:ext uri="{FF2B5EF4-FFF2-40B4-BE49-F238E27FC236}">
                <a16:creationId xmlns:a16="http://schemas.microsoft.com/office/drawing/2014/main" id="{EEB469A5-FDF3-4726-A131-0FFB10D7C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5501" y="5262443"/>
            <a:ext cx="227656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9" name="Line 136">
            <a:extLst>
              <a:ext uri="{FF2B5EF4-FFF2-40B4-BE49-F238E27FC236}">
                <a16:creationId xmlns:a16="http://schemas.microsoft.com/office/drawing/2014/main" id="{32D777E1-81B5-47FA-954B-A094C1180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2061" y="5268073"/>
            <a:ext cx="0" cy="42299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0" name="Text Box 138">
            <a:extLst>
              <a:ext uri="{FF2B5EF4-FFF2-40B4-BE49-F238E27FC236}">
                <a16:creationId xmlns:a16="http://schemas.microsoft.com/office/drawing/2014/main" id="{8722514B-328B-4FFE-ACE6-60B906049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918" y="1790675"/>
            <a:ext cx="77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）若原队列有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个或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个以上的结点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415D5D7-1AA8-4044-A27B-4F7C1E08256E}"/>
              </a:ext>
            </a:extLst>
          </p:cNvPr>
          <p:cNvSpPr txBox="1"/>
          <p:nvPr/>
        </p:nvSpPr>
        <p:spPr>
          <a:xfrm>
            <a:off x="2552138" y="887927"/>
            <a:ext cx="6110286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5.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元素的删除</a:t>
            </a:r>
          </a:p>
        </p:txBody>
      </p:sp>
      <p:sp>
        <p:nvSpPr>
          <p:cNvPr id="63" name="Text Box 138">
            <a:extLst>
              <a:ext uri="{FF2B5EF4-FFF2-40B4-BE49-F238E27FC236}">
                <a16:creationId xmlns:a16="http://schemas.microsoft.com/office/drawing/2014/main" id="{D7A1D9A9-3447-4C14-82BE-926855AA3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349" y="1348019"/>
            <a:ext cx="77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75CC"/>
                </a:solidFill>
                <a:latin typeface="+mn-lt"/>
                <a:ea typeface="+mn-ea"/>
                <a:cs typeface="+mn-ea"/>
                <a:sym typeface="+mn-lt"/>
              </a:rPr>
              <a:t>队列删除元素时都是删除队首元素。</a:t>
            </a:r>
          </a:p>
        </p:txBody>
      </p:sp>
      <p:sp>
        <p:nvSpPr>
          <p:cNvPr id="64" name="Text Box 138">
            <a:extLst>
              <a:ext uri="{FF2B5EF4-FFF2-40B4-BE49-F238E27FC236}">
                <a16:creationId xmlns:a16="http://schemas.microsoft.com/office/drawing/2014/main" id="{CD73A9BC-275F-4E15-A604-8FA63B5EF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662" y="3470401"/>
            <a:ext cx="349944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只需要变化表头结点的指针即可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7DDCCD84-F8AA-47BF-B0F8-7E50FC9773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91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 animBg="1"/>
      <p:bldP spid="72" grpId="0" animBg="1"/>
      <p:bldP spid="73" grpId="0" animBg="1"/>
      <p:bldP spid="74" grpId="0"/>
      <p:bldP spid="75" grpId="0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4" grpId="0"/>
      <p:bldP spid="86" grpId="0"/>
      <p:bldP spid="88" grpId="0" animBg="1"/>
      <p:bldP spid="89" grpId="0" animBg="1"/>
      <p:bldP spid="90" grpId="0" animBg="1"/>
      <p:bldP spid="91" grpId="0"/>
      <p:bldP spid="92" grpId="0"/>
      <p:bldP spid="94" grpId="0" animBg="1"/>
      <p:bldP spid="95" grpId="0" animBg="1"/>
      <p:bldP spid="96" grpId="0" animBg="1"/>
      <p:bldP spid="97" grpId="0"/>
      <p:bldP spid="98" grpId="0" animBg="1"/>
      <p:bldP spid="99" grpId="0" animBg="1"/>
      <p:bldP spid="100" grpId="0" animBg="1"/>
      <p:bldP spid="101" grpId="0" animBg="1"/>
      <p:bldP spid="102" grpId="0"/>
      <p:bldP spid="103" grpId="0"/>
      <p:bldP spid="105" grpId="0"/>
      <p:bldP spid="106" grpId="0"/>
      <p:bldP spid="108" grpId="0" animBg="1"/>
      <p:bldP spid="109" grpId="0" animBg="1"/>
      <p:bldP spid="110" grpId="0" animBg="1"/>
      <p:bldP spid="111" grpId="0"/>
      <p:bldP spid="112" grpId="0"/>
      <p:bldP spid="114" grpId="0" animBg="1"/>
      <p:bldP spid="115" grpId="0" animBg="1"/>
      <p:bldP spid="116" grpId="0"/>
      <p:bldP spid="117" grpId="0" animBg="1"/>
      <p:bldP spid="118" grpId="0" animBg="1"/>
      <p:bldP spid="119" grpId="0" animBg="1"/>
      <p:bldP spid="120" grpId="0"/>
      <p:bldP spid="63" grpId="0"/>
      <p:bldP spid="64" grpId="0"/>
      <p:bldP spid="6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5">
            <a:extLst>
              <a:ext uri="{FF2B5EF4-FFF2-40B4-BE49-F238E27FC236}">
                <a16:creationId xmlns:a16="http://schemas.microsoft.com/office/drawing/2014/main" id="{68D9E771-EA7D-43D0-BD61-E98C8A90DAAC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  <p:graphicFrame>
        <p:nvGraphicFramePr>
          <p:cNvPr id="59" name="Group 3">
            <a:extLst>
              <a:ext uri="{FF2B5EF4-FFF2-40B4-BE49-F238E27FC236}">
                <a16:creationId xmlns:a16="http://schemas.microsoft.com/office/drawing/2014/main" id="{50FBA85C-06A7-4ADB-8757-E4C0674DD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74030"/>
              </p:ext>
            </p:extLst>
          </p:nvPr>
        </p:nvGraphicFramePr>
        <p:xfrm>
          <a:off x="5872755" y="1776498"/>
          <a:ext cx="1434774" cy="448266"/>
        </p:xfrm>
        <a:graphic>
          <a:graphicData uri="http://schemas.openxmlformats.org/drawingml/2006/table">
            <a:tbl>
              <a:tblPr/>
              <a:tblGrid>
                <a:gridCol w="841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 Box 11">
            <a:extLst>
              <a:ext uri="{FF2B5EF4-FFF2-40B4-BE49-F238E27FC236}">
                <a16:creationId xmlns:a16="http://schemas.microsoft.com/office/drawing/2014/main" id="{EC6E3DB5-FAC4-4E9E-97E7-FA047368B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928" y="2171785"/>
            <a:ext cx="1601310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graphicFrame>
        <p:nvGraphicFramePr>
          <p:cNvPr id="61" name="Group 12">
            <a:extLst>
              <a:ext uri="{FF2B5EF4-FFF2-40B4-BE49-F238E27FC236}">
                <a16:creationId xmlns:a16="http://schemas.microsoft.com/office/drawing/2014/main" id="{6EEA81CF-B0D9-438D-BFD6-F46315D01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61255"/>
              </p:ext>
            </p:extLst>
          </p:nvPr>
        </p:nvGraphicFramePr>
        <p:xfrm>
          <a:off x="7646551" y="1772343"/>
          <a:ext cx="1434774" cy="448120"/>
        </p:xfrm>
        <a:graphic>
          <a:graphicData uri="http://schemas.openxmlformats.org/drawingml/2006/table">
            <a:tbl>
              <a:tblPr/>
              <a:tblGrid>
                <a:gridCol w="81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Text Box 20">
            <a:extLst>
              <a:ext uri="{FF2B5EF4-FFF2-40B4-BE49-F238E27FC236}">
                <a16:creationId xmlns:a16="http://schemas.microsoft.com/office/drawing/2014/main" id="{09EF0F93-B126-4B92-AA15-8D803A148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312" y="2156505"/>
            <a:ext cx="1763577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sp>
        <p:nvSpPr>
          <p:cNvPr id="63" name="Line 21">
            <a:extLst>
              <a:ext uri="{FF2B5EF4-FFF2-40B4-BE49-F238E27FC236}">
                <a16:creationId xmlns:a16="http://schemas.microsoft.com/office/drawing/2014/main" id="{B0F2D75E-328F-4063-B21F-77B8A0BDAF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1654" y="2542709"/>
            <a:ext cx="1390650" cy="100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Text Box 22">
            <a:extLst>
              <a:ext uri="{FF2B5EF4-FFF2-40B4-BE49-F238E27FC236}">
                <a16:creationId xmlns:a16="http://schemas.microsoft.com/office/drawing/2014/main" id="{7C92C33F-AA91-4E51-9A4A-06AB93295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955" y="1562185"/>
            <a:ext cx="147077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</a:p>
        </p:txBody>
      </p:sp>
      <p:graphicFrame>
        <p:nvGraphicFramePr>
          <p:cNvPr id="65" name="Group 23">
            <a:extLst>
              <a:ext uri="{FF2B5EF4-FFF2-40B4-BE49-F238E27FC236}">
                <a16:creationId xmlns:a16="http://schemas.microsoft.com/office/drawing/2014/main" id="{83AF5686-EE3A-4485-AE86-0FE74EE30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805060"/>
              </p:ext>
            </p:extLst>
          </p:nvPr>
        </p:nvGraphicFramePr>
        <p:xfrm>
          <a:off x="4837704" y="1638385"/>
          <a:ext cx="512419" cy="639032"/>
        </p:xfrm>
        <a:graphic>
          <a:graphicData uri="http://schemas.openxmlformats.org/drawingml/2006/table">
            <a:tbl>
              <a:tblPr/>
              <a:tblGrid>
                <a:gridCol w="5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Line 31">
            <a:extLst>
              <a:ext uri="{FF2B5EF4-FFF2-40B4-BE49-F238E27FC236}">
                <a16:creationId xmlns:a16="http://schemas.microsoft.com/office/drawing/2014/main" id="{732666DF-795C-4C2A-8048-5C1E63161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0429" y="1866985"/>
            <a:ext cx="10248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Line 32">
            <a:extLst>
              <a:ext uri="{FF2B5EF4-FFF2-40B4-BE49-F238E27FC236}">
                <a16:creationId xmlns:a16="http://schemas.microsoft.com/office/drawing/2014/main" id="{51030AED-6C16-4F8E-B44B-6F719C3F4C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304" y="2171785"/>
            <a:ext cx="922355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Line 33">
            <a:extLst>
              <a:ext uri="{FF2B5EF4-FFF2-40B4-BE49-F238E27FC236}">
                <a16:creationId xmlns:a16="http://schemas.microsoft.com/office/drawing/2014/main" id="{41806AC4-B240-4770-8E27-156ED2010E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91955" y="1943185"/>
            <a:ext cx="709629" cy="63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AAE2A077-04B2-4590-8D25-81AC3934B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631" y="1216845"/>
            <a:ext cx="2444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70" name="Line 35">
            <a:extLst>
              <a:ext uri="{FF2B5EF4-FFF2-40B4-BE49-F238E27FC236}">
                <a16:creationId xmlns:a16="http://schemas.microsoft.com/office/drawing/2014/main" id="{344F6841-A95B-45B9-9B60-8D3783A92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4029" y="1562185"/>
            <a:ext cx="512419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Text Box 37">
            <a:extLst>
              <a:ext uri="{FF2B5EF4-FFF2-40B4-BE49-F238E27FC236}">
                <a16:creationId xmlns:a16="http://schemas.microsoft.com/office/drawing/2014/main" id="{3810632D-9526-4BED-A604-3D75E0932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375" y="2559140"/>
            <a:ext cx="5827913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-&gt;next=p-&gt;next;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2" name="Group 38">
            <a:extLst>
              <a:ext uri="{FF2B5EF4-FFF2-40B4-BE49-F238E27FC236}">
                <a16:creationId xmlns:a16="http://schemas.microsoft.com/office/drawing/2014/main" id="{40C8169C-B4F3-4E2C-8802-8683480CA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4206"/>
              </p:ext>
            </p:extLst>
          </p:nvPr>
        </p:nvGraphicFramePr>
        <p:xfrm>
          <a:off x="5867492" y="3213891"/>
          <a:ext cx="1434774" cy="448266"/>
        </p:xfrm>
        <a:graphic>
          <a:graphicData uri="http://schemas.openxmlformats.org/drawingml/2006/table">
            <a:tbl>
              <a:tblPr/>
              <a:tblGrid>
                <a:gridCol w="81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Text Box 46">
            <a:extLst>
              <a:ext uri="{FF2B5EF4-FFF2-40B4-BE49-F238E27FC236}">
                <a16:creationId xmlns:a16="http://schemas.microsoft.com/office/drawing/2014/main" id="{C4A41797-75DF-4810-AB7D-B753317A0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963" y="3621526"/>
            <a:ext cx="1323751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graphicFrame>
        <p:nvGraphicFramePr>
          <p:cNvPr id="74" name="Group 47">
            <a:extLst>
              <a:ext uri="{FF2B5EF4-FFF2-40B4-BE49-F238E27FC236}">
                <a16:creationId xmlns:a16="http://schemas.microsoft.com/office/drawing/2014/main" id="{EDC5F63E-A125-47EC-8901-DB31F43FC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6684"/>
              </p:ext>
            </p:extLst>
          </p:nvPr>
        </p:nvGraphicFramePr>
        <p:xfrm>
          <a:off x="7646551" y="3209570"/>
          <a:ext cx="1434774" cy="448120"/>
        </p:xfrm>
        <a:graphic>
          <a:graphicData uri="http://schemas.openxmlformats.org/drawingml/2006/table">
            <a:tbl>
              <a:tblPr/>
              <a:tblGrid>
                <a:gridCol w="81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9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" name="Text Box 55">
            <a:extLst>
              <a:ext uri="{FF2B5EF4-FFF2-40B4-BE49-F238E27FC236}">
                <a16:creationId xmlns:a16="http://schemas.microsoft.com/office/drawing/2014/main" id="{B7F2209A-9238-41D3-A628-4AD72877A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193" y="3621526"/>
            <a:ext cx="1763577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队头结点</a:t>
            </a:r>
          </a:p>
        </p:txBody>
      </p:sp>
      <p:sp>
        <p:nvSpPr>
          <p:cNvPr id="76" name="Line 56">
            <a:extLst>
              <a:ext uri="{FF2B5EF4-FFF2-40B4-BE49-F238E27FC236}">
                <a16:creationId xmlns:a16="http://schemas.microsoft.com/office/drawing/2014/main" id="{3336305C-6507-4019-8AF1-C9A413CE93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8338" y="4046115"/>
            <a:ext cx="1244767" cy="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Text Box 57">
            <a:extLst>
              <a:ext uri="{FF2B5EF4-FFF2-40B4-BE49-F238E27FC236}">
                <a16:creationId xmlns:a16="http://schemas.microsoft.com/office/drawing/2014/main" id="{B1DC324C-4B43-461F-99FF-A467C9BF4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323" y="3124290"/>
            <a:ext cx="147077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</a:p>
        </p:txBody>
      </p:sp>
      <p:graphicFrame>
        <p:nvGraphicFramePr>
          <p:cNvPr id="78" name="Group 58">
            <a:extLst>
              <a:ext uri="{FF2B5EF4-FFF2-40B4-BE49-F238E27FC236}">
                <a16:creationId xmlns:a16="http://schemas.microsoft.com/office/drawing/2014/main" id="{F28D1C58-BF0F-4EB1-9E0E-4DB047AE6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19537"/>
              </p:ext>
            </p:extLst>
          </p:nvPr>
        </p:nvGraphicFramePr>
        <p:xfrm>
          <a:off x="4877522" y="3124290"/>
          <a:ext cx="512419" cy="639032"/>
        </p:xfrm>
        <a:graphic>
          <a:graphicData uri="http://schemas.openxmlformats.org/drawingml/2006/table">
            <a:tbl>
              <a:tblPr/>
              <a:tblGrid>
                <a:gridCol w="5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4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9" name="Line 66">
            <a:extLst>
              <a:ext uri="{FF2B5EF4-FFF2-40B4-BE49-F238E27FC236}">
                <a16:creationId xmlns:a16="http://schemas.microsoft.com/office/drawing/2014/main" id="{1FA3EF28-6362-4727-A13D-A4ED80A03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997" y="3352890"/>
            <a:ext cx="10248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Line 67">
            <a:extLst>
              <a:ext uri="{FF2B5EF4-FFF2-40B4-BE49-F238E27FC236}">
                <a16:creationId xmlns:a16="http://schemas.microsoft.com/office/drawing/2014/main" id="{DC5FADDC-F2E3-4931-B694-5F30E6635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999" y="3657690"/>
            <a:ext cx="891066" cy="394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Text Box 68">
            <a:extLst>
              <a:ext uri="{FF2B5EF4-FFF2-40B4-BE49-F238E27FC236}">
                <a16:creationId xmlns:a16="http://schemas.microsoft.com/office/drawing/2014/main" id="{7FA4EACB-AB4F-4F0B-A2DD-54BBE50B3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502" y="2658433"/>
            <a:ext cx="3288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82" name="Line 69">
            <a:extLst>
              <a:ext uri="{FF2B5EF4-FFF2-40B4-BE49-F238E27FC236}">
                <a16:creationId xmlns:a16="http://schemas.microsoft.com/office/drawing/2014/main" id="{D91188A8-CA62-4C3D-BCA9-87B09E6E8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922" y="2984169"/>
            <a:ext cx="512419" cy="2163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3" name="Line 71">
            <a:extLst>
              <a:ext uri="{FF2B5EF4-FFF2-40B4-BE49-F238E27FC236}">
                <a16:creationId xmlns:a16="http://schemas.microsoft.com/office/drawing/2014/main" id="{9BDAAF72-B966-4D01-9AE8-B2DB56E79E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8398" y="2247984"/>
            <a:ext cx="433841" cy="311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Box 72">
            <a:extLst>
              <a:ext uri="{FF2B5EF4-FFF2-40B4-BE49-F238E27FC236}">
                <a16:creationId xmlns:a16="http://schemas.microsoft.com/office/drawing/2014/main" id="{15ECCA08-C618-451D-9841-C4DEFDF4D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725" y="4046246"/>
            <a:ext cx="201137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free(p);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5" name="Group 73">
            <a:extLst>
              <a:ext uri="{FF2B5EF4-FFF2-40B4-BE49-F238E27FC236}">
                <a16:creationId xmlns:a16="http://schemas.microsoft.com/office/drawing/2014/main" id="{681114B5-CA76-4F89-8544-8E242BB6D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360787"/>
              </p:ext>
            </p:extLst>
          </p:nvPr>
        </p:nvGraphicFramePr>
        <p:xfrm>
          <a:off x="5898515" y="4665974"/>
          <a:ext cx="1434774" cy="448266"/>
        </p:xfrm>
        <a:graphic>
          <a:graphicData uri="http://schemas.openxmlformats.org/drawingml/2006/table">
            <a:tbl>
              <a:tblPr/>
              <a:tblGrid>
                <a:gridCol w="81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" name="Text Box 81">
            <a:extLst>
              <a:ext uri="{FF2B5EF4-FFF2-40B4-BE49-F238E27FC236}">
                <a16:creationId xmlns:a16="http://schemas.microsoft.com/office/drawing/2014/main" id="{FB06B3B7-3EC0-4713-B8E9-1C90612BB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640" y="5061262"/>
            <a:ext cx="1558609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87" name="Line 82">
            <a:extLst>
              <a:ext uri="{FF2B5EF4-FFF2-40B4-BE49-F238E27FC236}">
                <a16:creationId xmlns:a16="http://schemas.microsoft.com/office/drawing/2014/main" id="{9694A594-16BA-4B4E-BD0A-4F07CD12F3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8830" y="5061262"/>
            <a:ext cx="512419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8" name="Text Box 83">
            <a:extLst>
              <a:ext uri="{FF2B5EF4-FFF2-40B4-BE49-F238E27FC236}">
                <a16:creationId xmlns:a16="http://schemas.microsoft.com/office/drawing/2014/main" id="{E87DD619-7BEC-4AC4-B5FF-43E2303E6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515" y="4451662"/>
            <a:ext cx="147077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</a:p>
        </p:txBody>
      </p:sp>
      <p:graphicFrame>
        <p:nvGraphicFramePr>
          <p:cNvPr id="89" name="Group 84">
            <a:extLst>
              <a:ext uri="{FF2B5EF4-FFF2-40B4-BE49-F238E27FC236}">
                <a16:creationId xmlns:a16="http://schemas.microsoft.com/office/drawing/2014/main" id="{036A4649-9C2B-4803-8A5A-181163281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086066"/>
              </p:ext>
            </p:extLst>
          </p:nvPr>
        </p:nvGraphicFramePr>
        <p:xfrm>
          <a:off x="4831714" y="4527862"/>
          <a:ext cx="512419" cy="623153"/>
        </p:xfrm>
        <a:graphic>
          <a:graphicData uri="http://schemas.openxmlformats.org/drawingml/2006/table">
            <a:tbl>
              <a:tblPr/>
              <a:tblGrid>
                <a:gridCol w="5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67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6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44" marB="4574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Line 92">
            <a:extLst>
              <a:ext uri="{FF2B5EF4-FFF2-40B4-BE49-F238E27FC236}">
                <a16:creationId xmlns:a16="http://schemas.microsoft.com/office/drawing/2014/main" id="{1AF685AF-DD7C-4902-B74D-36F1C2425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189" y="4756462"/>
            <a:ext cx="10248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Line 93">
            <a:extLst>
              <a:ext uri="{FF2B5EF4-FFF2-40B4-BE49-F238E27FC236}">
                <a16:creationId xmlns:a16="http://schemas.microsoft.com/office/drawing/2014/main" id="{5869E1B7-4FE1-4086-B27F-3B130863B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189" y="5061261"/>
            <a:ext cx="1004073" cy="39370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Text Box 95">
            <a:extLst>
              <a:ext uri="{FF2B5EF4-FFF2-40B4-BE49-F238E27FC236}">
                <a16:creationId xmlns:a16="http://schemas.microsoft.com/office/drawing/2014/main" id="{B62520ED-9787-45B3-AB7D-46F53D7AA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533" y="4195558"/>
            <a:ext cx="32880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graphicFrame>
        <p:nvGraphicFramePr>
          <p:cNvPr id="93" name="Group 96">
            <a:extLst>
              <a:ext uri="{FF2B5EF4-FFF2-40B4-BE49-F238E27FC236}">
                <a16:creationId xmlns:a16="http://schemas.microsoft.com/office/drawing/2014/main" id="{E84B6EBE-343B-4C15-9639-1DB73CF35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82196"/>
              </p:ext>
            </p:extLst>
          </p:nvPr>
        </p:nvGraphicFramePr>
        <p:xfrm>
          <a:off x="5893624" y="6081583"/>
          <a:ext cx="1434774" cy="448266"/>
        </p:xfrm>
        <a:graphic>
          <a:graphicData uri="http://schemas.openxmlformats.org/drawingml/2006/table">
            <a:tbl>
              <a:tblPr/>
              <a:tblGrid>
                <a:gridCol w="81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∧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Text Box 104">
            <a:extLst>
              <a:ext uri="{FF2B5EF4-FFF2-40B4-BE49-F238E27FC236}">
                <a16:creationId xmlns:a16="http://schemas.microsoft.com/office/drawing/2014/main" id="{0839FB3D-76DE-4E37-BF25-631F92B7A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718" y="6476870"/>
            <a:ext cx="1537258" cy="38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表头结点</a:t>
            </a:r>
          </a:p>
        </p:txBody>
      </p:sp>
      <p:sp>
        <p:nvSpPr>
          <p:cNvPr id="95" name="Text Box 105">
            <a:extLst>
              <a:ext uri="{FF2B5EF4-FFF2-40B4-BE49-F238E27FC236}">
                <a16:creationId xmlns:a16="http://schemas.microsoft.com/office/drawing/2014/main" id="{EC78A23B-A396-4E22-91AA-597E578D9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624" y="5902195"/>
            <a:ext cx="1470777" cy="77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</a:p>
        </p:txBody>
      </p:sp>
      <p:graphicFrame>
        <p:nvGraphicFramePr>
          <p:cNvPr id="96" name="Group 106">
            <a:extLst>
              <a:ext uri="{FF2B5EF4-FFF2-40B4-BE49-F238E27FC236}">
                <a16:creationId xmlns:a16="http://schemas.microsoft.com/office/drawing/2014/main" id="{B89F0492-6A4E-4B3F-A862-457C6CFA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29457"/>
              </p:ext>
            </p:extLst>
          </p:nvPr>
        </p:nvGraphicFramePr>
        <p:xfrm>
          <a:off x="4826823" y="5978395"/>
          <a:ext cx="512419" cy="611082"/>
        </p:xfrm>
        <a:graphic>
          <a:graphicData uri="http://schemas.openxmlformats.org/drawingml/2006/table">
            <a:tbl>
              <a:tblPr/>
              <a:tblGrid>
                <a:gridCol w="5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2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Line 114">
            <a:extLst>
              <a:ext uri="{FF2B5EF4-FFF2-40B4-BE49-F238E27FC236}">
                <a16:creationId xmlns:a16="http://schemas.microsoft.com/office/drawing/2014/main" id="{C5E50511-775A-468E-9909-C08B5DC31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423" y="6172070"/>
            <a:ext cx="10248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Text Box 115">
            <a:extLst>
              <a:ext uri="{FF2B5EF4-FFF2-40B4-BE49-F238E27FC236}">
                <a16:creationId xmlns:a16="http://schemas.microsoft.com/office/drawing/2014/main" id="{2A6A1C25-6AF2-484C-9A89-41E046E92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357" y="5491744"/>
            <a:ext cx="259228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执行：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Line 119">
            <a:extLst>
              <a:ext uri="{FF2B5EF4-FFF2-40B4-BE49-F238E27FC236}">
                <a16:creationId xmlns:a16="http://schemas.microsoft.com/office/drawing/2014/main" id="{8FB3FFCD-041C-41EC-8C3E-567EAF90B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3438" y="3698699"/>
            <a:ext cx="493491" cy="35330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3" name="Line 120">
            <a:extLst>
              <a:ext uri="{FF2B5EF4-FFF2-40B4-BE49-F238E27FC236}">
                <a16:creationId xmlns:a16="http://schemas.microsoft.com/office/drawing/2014/main" id="{D1747C3C-C8CB-4DB7-BD4A-84FEC2CFEB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71056" y="5442261"/>
            <a:ext cx="1020900" cy="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Line 121">
            <a:extLst>
              <a:ext uri="{FF2B5EF4-FFF2-40B4-BE49-F238E27FC236}">
                <a16:creationId xmlns:a16="http://schemas.microsoft.com/office/drawing/2014/main" id="{0D1954C7-8E63-41FF-84D0-8755FA399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5423" y="6359395"/>
            <a:ext cx="10248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Text Box 125">
            <a:extLst>
              <a:ext uri="{FF2B5EF4-FFF2-40B4-BE49-F238E27FC236}">
                <a16:creationId xmlns:a16="http://schemas.microsoft.com/office/drawing/2014/main" id="{097B8A86-1C2B-4275-9388-02627CDE4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014" y="4910663"/>
            <a:ext cx="42299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06" name="Text Box 126">
            <a:extLst>
              <a:ext uri="{FF2B5EF4-FFF2-40B4-BE49-F238E27FC236}">
                <a16:creationId xmlns:a16="http://schemas.microsoft.com/office/drawing/2014/main" id="{D0D35427-FAC2-44A1-B7F9-FB4740B2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963" y="951583"/>
            <a:ext cx="44640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）若原队列只有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个结点</a:t>
            </a:r>
          </a:p>
        </p:txBody>
      </p:sp>
      <p:sp>
        <p:nvSpPr>
          <p:cNvPr id="55" name="Text Box 125">
            <a:extLst>
              <a:ext uri="{FF2B5EF4-FFF2-40B4-BE49-F238E27FC236}">
                <a16:creationId xmlns:a16="http://schemas.microsoft.com/office/drawing/2014/main" id="{0B96144B-675A-427D-A4F5-2B9C63539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934" y="1599908"/>
            <a:ext cx="42299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56" name="Text Box 125">
            <a:extLst>
              <a:ext uri="{FF2B5EF4-FFF2-40B4-BE49-F238E27FC236}">
                <a16:creationId xmlns:a16="http://schemas.microsoft.com/office/drawing/2014/main" id="{69C4F17E-EF28-44D7-B4EB-E942F4E48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9723" y="3531473"/>
            <a:ext cx="42299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57" name="Text Box 125">
            <a:extLst>
              <a:ext uri="{FF2B5EF4-FFF2-40B4-BE49-F238E27FC236}">
                <a16:creationId xmlns:a16="http://schemas.microsoft.com/office/drawing/2014/main" id="{E5260249-D304-4822-82B7-AB88E7249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920" y="2061542"/>
            <a:ext cx="42299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58" name="Line 31">
            <a:extLst>
              <a:ext uri="{FF2B5EF4-FFF2-40B4-BE49-F238E27FC236}">
                <a16:creationId xmlns:a16="http://schemas.microsoft.com/office/drawing/2014/main" id="{CA9AF991-E976-4E77-B154-C19E70A0D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835" y="2072175"/>
            <a:ext cx="1024839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Line 31">
            <a:extLst>
              <a:ext uri="{FF2B5EF4-FFF2-40B4-BE49-F238E27FC236}">
                <a16:creationId xmlns:a16="http://schemas.microsoft.com/office/drawing/2014/main" id="{8CF10938-5473-4AB4-9985-DB68E2AFF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9100" y="3531473"/>
            <a:ext cx="1024839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Line 31">
            <a:extLst>
              <a:ext uri="{FF2B5EF4-FFF2-40B4-BE49-F238E27FC236}">
                <a16:creationId xmlns:a16="http://schemas.microsoft.com/office/drawing/2014/main" id="{C5919C54-A2AB-40DD-AE2C-C81B0EE7E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1943" y="4930592"/>
            <a:ext cx="1024839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Text Box 138">
            <a:extLst>
              <a:ext uri="{FF2B5EF4-FFF2-40B4-BE49-F238E27FC236}">
                <a16:creationId xmlns:a16="http://schemas.microsoft.com/office/drawing/2014/main" id="{EF2B7871-7699-4551-8F5B-D1A047E28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258" y="2628462"/>
            <a:ext cx="469399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需要同时考虑表头结点指针以及队尾指针</a:t>
            </a:r>
          </a:p>
        </p:txBody>
      </p:sp>
      <p:sp>
        <p:nvSpPr>
          <p:cNvPr id="110" name="Text Box 138">
            <a:extLst>
              <a:ext uri="{FF2B5EF4-FFF2-40B4-BE49-F238E27FC236}">
                <a16:creationId xmlns:a16="http://schemas.microsoft.com/office/drawing/2014/main" id="{5EF53EC4-72A7-4BDF-9E25-E4C2955E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293" y="5520862"/>
            <a:ext cx="303976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表明整个队列为空队列</a:t>
            </a: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99F6B12A-6864-43C4-B337-90EA5DEFD5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02218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78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 animBg="1"/>
      <p:bldP spid="64" grpId="0"/>
      <p:bldP spid="66" grpId="0" animBg="1"/>
      <p:bldP spid="67" grpId="0" animBg="1"/>
      <p:bldP spid="68" grpId="0" animBg="1"/>
      <p:bldP spid="69" grpId="0"/>
      <p:bldP spid="70" grpId="0" animBg="1"/>
      <p:bldP spid="71" grpId="0"/>
      <p:bldP spid="73" grpId="0"/>
      <p:bldP spid="75" grpId="0"/>
      <p:bldP spid="76" grpId="0" animBg="1"/>
      <p:bldP spid="77" grpId="0"/>
      <p:bldP spid="79" grpId="0" animBg="1"/>
      <p:bldP spid="80" grpId="0" animBg="1"/>
      <p:bldP spid="81" grpId="0"/>
      <p:bldP spid="82" grpId="0" animBg="1"/>
      <p:bldP spid="83" grpId="0" animBg="1"/>
      <p:bldP spid="84" grpId="0"/>
      <p:bldP spid="86" grpId="0"/>
      <p:bldP spid="87" grpId="0" animBg="1"/>
      <p:bldP spid="88" grpId="0"/>
      <p:bldP spid="90" grpId="0" animBg="1"/>
      <p:bldP spid="91" grpId="0" animBg="1"/>
      <p:bldP spid="92" grpId="0"/>
      <p:bldP spid="94" grpId="0"/>
      <p:bldP spid="95" grpId="0"/>
      <p:bldP spid="97" grpId="0" animBg="1"/>
      <p:bldP spid="98" grpId="0"/>
      <p:bldP spid="102" grpId="0" animBg="1"/>
      <p:bldP spid="103" grpId="0" animBg="1"/>
      <p:bldP spid="104" grpId="0" animBg="1"/>
      <p:bldP spid="105" grpId="0"/>
      <p:bldP spid="106" grpId="0"/>
      <p:bldP spid="55" grpId="0"/>
      <p:bldP spid="56" grpId="0"/>
      <p:bldP spid="57" grpId="0"/>
      <p:bldP spid="58" grpId="0" animBg="1"/>
      <p:bldP spid="107" grpId="0" animBg="1"/>
      <p:bldP spid="108" grpId="0" animBg="1"/>
      <p:bldP spid="109" grpId="0"/>
      <p:bldP spid="109" grpId="1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25419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5">
            <a:extLst>
              <a:ext uri="{FF2B5EF4-FFF2-40B4-BE49-F238E27FC236}">
                <a16:creationId xmlns:a16="http://schemas.microsoft.com/office/drawing/2014/main" id="{CE8A7352-130E-4CE9-8135-AB3CB1195427}"/>
              </a:ext>
            </a:extLst>
          </p:cNvPr>
          <p:cNvSpPr txBox="1"/>
          <p:nvPr/>
        </p:nvSpPr>
        <p:spPr>
          <a:xfrm>
            <a:off x="4615057" y="362911"/>
            <a:ext cx="2961885" cy="5250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4EBB5F61-C082-4B2B-84AC-CC2593E3F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230" y="1498925"/>
            <a:ext cx="6069056" cy="525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DelQueue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 ,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*e)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{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*p;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说明变量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if 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     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若原队列为空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(“Empty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queqe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”);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Q; }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p =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-&gt; next;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//P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指向队头结点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(*e) = p -&gt; data;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取出元素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,e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指向它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next = p -&gt; next;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删除队头结点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if 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== p)                  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若原队列只有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个结点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修改尾指针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free(p);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释放被删除结点的空间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Q;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返回出队后的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7C19C8-20CA-4927-A646-8709CE3FE9D2}"/>
              </a:ext>
            </a:extLst>
          </p:cNvPr>
          <p:cNvSpPr txBox="1"/>
          <p:nvPr/>
        </p:nvSpPr>
        <p:spPr>
          <a:xfrm>
            <a:off x="3129769" y="952457"/>
            <a:ext cx="2496796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出队算法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A74A8B-0616-45BC-AA37-6155A17B2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47194E-228F-43AE-A160-5BF0CBCF537F}"/>
              </a:ext>
            </a:extLst>
          </p:cNvPr>
          <p:cNvSpPr/>
          <p:nvPr/>
        </p:nvSpPr>
        <p:spPr>
          <a:xfrm>
            <a:off x="2936510" y="1513347"/>
            <a:ext cx="6532775" cy="5224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4FE074A-61FA-447E-91FE-0C3E8C08B38F}"/>
              </a:ext>
            </a:extLst>
          </p:cNvPr>
          <p:cNvSpPr/>
          <p:nvPr/>
        </p:nvSpPr>
        <p:spPr>
          <a:xfrm>
            <a:off x="3125116" y="2467765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F9784ED-9E80-4A5D-815E-5B175B734EC5}"/>
              </a:ext>
            </a:extLst>
          </p:cNvPr>
          <p:cNvSpPr/>
          <p:nvPr/>
        </p:nvSpPr>
        <p:spPr>
          <a:xfrm>
            <a:off x="3125115" y="3709739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3FBB2B7-32D9-4E0E-9737-FA1515B7DC9D}"/>
              </a:ext>
            </a:extLst>
          </p:cNvPr>
          <p:cNvSpPr/>
          <p:nvPr/>
        </p:nvSpPr>
        <p:spPr>
          <a:xfrm>
            <a:off x="3124100" y="4065833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B189028-0F23-4DE1-9610-E639ACE6F4B1}"/>
              </a:ext>
            </a:extLst>
          </p:cNvPr>
          <p:cNvSpPr/>
          <p:nvPr/>
        </p:nvSpPr>
        <p:spPr>
          <a:xfrm>
            <a:off x="3124100" y="4443887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8710DB9-6A81-4392-A556-126A215A91C6}"/>
              </a:ext>
            </a:extLst>
          </p:cNvPr>
          <p:cNvSpPr/>
          <p:nvPr/>
        </p:nvSpPr>
        <p:spPr>
          <a:xfrm>
            <a:off x="3124099" y="4840056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0251458-5C56-49CD-A06E-2D81DD4E9E33}"/>
              </a:ext>
            </a:extLst>
          </p:cNvPr>
          <p:cNvSpPr/>
          <p:nvPr/>
        </p:nvSpPr>
        <p:spPr>
          <a:xfrm>
            <a:off x="3124099" y="5236225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B957AD9-4C17-417C-AF02-72275F27ECF3}"/>
              </a:ext>
            </a:extLst>
          </p:cNvPr>
          <p:cNvSpPr/>
          <p:nvPr/>
        </p:nvSpPr>
        <p:spPr>
          <a:xfrm>
            <a:off x="3124099" y="5632394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645BD9A9-3D62-4A99-8348-A850FEA40928}"/>
              </a:ext>
            </a:extLst>
          </p:cNvPr>
          <p:cNvSpPr/>
          <p:nvPr/>
        </p:nvSpPr>
        <p:spPr>
          <a:xfrm>
            <a:off x="3124098" y="6052029"/>
            <a:ext cx="475299" cy="163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2" animBg="1"/>
      <p:bldP spid="19" grpId="0" animBg="1"/>
      <p:bldP spid="19" grpId="2" animBg="1"/>
      <p:bldP spid="20" grpId="0" animBg="1"/>
      <p:bldP spid="20" grpId="2" animBg="1"/>
      <p:bldP spid="21" grpId="0" animBg="1"/>
      <p:bldP spid="21" grpId="2" animBg="1"/>
      <p:bldP spid="22" grpId="0" animBg="1"/>
      <p:bldP spid="22" grpId="2" animBg="1"/>
      <p:bldP spid="23" grpId="0" animBg="1"/>
      <p:bldP spid="23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92058BE-F0F8-415F-9ED0-48CBB227F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4590" y="1396540"/>
            <a:ext cx="6228861" cy="437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对线性表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L=(a1,a2,,...,an)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可在任意第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=1,2,,...n,n+1)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个位置插入新元素，或删除任意第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=1,2,,...n)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个元素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0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受限数据结构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插入和删除受限制的线性表。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(stack)</a:t>
            </a: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(queue)</a:t>
            </a: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双队列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(deque)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都属于插入和删除受限制的线性表。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000" b="1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4CAD00-683B-441A-817D-5D7E7B79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E8A78BD-C988-4C51-9226-150B782524BF}"/>
              </a:ext>
            </a:extLst>
          </p:cNvPr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6D5742B-5F87-4F21-8325-23F1DEBFA6A0}"/>
              </a:ext>
            </a:extLst>
          </p:cNvPr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03E4A2F-E7F1-406D-BFFF-AA9FF251E62D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84E4E5C-2988-4962-80C4-A0DD534FE753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5">
            <a:extLst>
              <a:ext uri="{FF2B5EF4-FFF2-40B4-BE49-F238E27FC236}">
                <a16:creationId xmlns:a16="http://schemas.microsoft.com/office/drawing/2014/main" id="{F1BA5118-A553-4F9F-BCF0-E56FCA7DD516}"/>
              </a:ext>
            </a:extLst>
          </p:cNvPr>
          <p:cNvSpPr txBox="1"/>
          <p:nvPr/>
        </p:nvSpPr>
        <p:spPr>
          <a:xfrm>
            <a:off x="4615057" y="353386"/>
            <a:ext cx="2961885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引言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roup 18">
            <a:extLst>
              <a:ext uri="{FF2B5EF4-FFF2-40B4-BE49-F238E27FC236}">
                <a16:creationId xmlns:a16="http://schemas.microsoft.com/office/drawing/2014/main" id="{A4A6519A-6B86-43D4-9A9A-87D22329C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487001"/>
              </p:ext>
            </p:extLst>
          </p:nvPr>
        </p:nvGraphicFramePr>
        <p:xfrm>
          <a:off x="4695608" y="4078478"/>
          <a:ext cx="3886200" cy="51949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CA94164-40EA-4559-9582-34254D5E2706}"/>
              </a:ext>
            </a:extLst>
          </p:cNvPr>
          <p:cNvSpPr/>
          <p:nvPr/>
        </p:nvSpPr>
        <p:spPr>
          <a:xfrm>
            <a:off x="4721008" y="4092668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73101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 flipV="1">
            <a:off x="0" y="670362"/>
            <a:ext cx="4076700" cy="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8305800" y="683120"/>
            <a:ext cx="3886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5">
            <a:extLst>
              <a:ext uri="{FF2B5EF4-FFF2-40B4-BE49-F238E27FC236}">
                <a16:creationId xmlns:a16="http://schemas.microsoft.com/office/drawing/2014/main" id="{CE8A7352-130E-4CE9-8135-AB3CB1195427}"/>
              </a:ext>
            </a:extLst>
          </p:cNvPr>
          <p:cNvSpPr txBox="1"/>
          <p:nvPr/>
        </p:nvSpPr>
        <p:spPr>
          <a:xfrm>
            <a:off x="4162425" y="329482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FDD0B084-827F-4F51-BE1D-08220B0DB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20292"/>
              </p:ext>
            </p:extLst>
          </p:nvPr>
        </p:nvGraphicFramePr>
        <p:xfrm>
          <a:off x="4695608" y="2813899"/>
          <a:ext cx="3886200" cy="51949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 Box 50">
            <a:extLst>
              <a:ext uri="{FF2B5EF4-FFF2-40B4-BE49-F238E27FC236}">
                <a16:creationId xmlns:a16="http://schemas.microsoft.com/office/drawing/2014/main" id="{A87DA75E-D8D9-46EB-AF12-54377674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713" y="3211068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48" name="Line 54">
            <a:extLst>
              <a:ext uri="{FF2B5EF4-FFF2-40B4-BE49-F238E27FC236}">
                <a16:creationId xmlns:a16="http://schemas.microsoft.com/office/drawing/2014/main" id="{F3C2277B-2C40-4DA9-B6B5-C614EFF14D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1628" y="3495528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Line 55">
            <a:extLst>
              <a:ext uri="{FF2B5EF4-FFF2-40B4-BE49-F238E27FC236}">
                <a16:creationId xmlns:a16="http://schemas.microsoft.com/office/drawing/2014/main" id="{89938689-CBFD-4D0D-AD4F-E6017EFD5B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1768" y="349953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Text Box 56">
            <a:extLst>
              <a:ext uri="{FF2B5EF4-FFF2-40B4-BE49-F238E27FC236}">
                <a16:creationId xmlns:a16="http://schemas.microsoft.com/office/drawing/2014/main" id="{22E423C5-5910-4987-BDD2-6F4B06CAC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618" y="3644145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sp>
        <p:nvSpPr>
          <p:cNvPr id="52" name="Line 58">
            <a:extLst>
              <a:ext uri="{FF2B5EF4-FFF2-40B4-BE49-F238E27FC236}">
                <a16:creationId xmlns:a16="http://schemas.microsoft.com/office/drawing/2014/main" id="{4B11DE41-748C-4F66-B895-01922931BF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4842" y="4855964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Line 59">
            <a:extLst>
              <a:ext uri="{FF2B5EF4-FFF2-40B4-BE49-F238E27FC236}">
                <a16:creationId xmlns:a16="http://schemas.microsoft.com/office/drawing/2014/main" id="{01E20960-85CA-43F3-979E-0502B3A094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4941" y="4855964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Text Box 60">
            <a:extLst>
              <a:ext uri="{FF2B5EF4-FFF2-40B4-BE49-F238E27FC236}">
                <a16:creationId xmlns:a16="http://schemas.microsoft.com/office/drawing/2014/main" id="{4F062F33-E0EF-470D-9A10-FEA6D6F41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232" y="4913821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sp>
        <p:nvSpPr>
          <p:cNvPr id="55" name="Text Box 61">
            <a:extLst>
              <a:ext uri="{FF2B5EF4-FFF2-40B4-BE49-F238E27FC236}">
                <a16:creationId xmlns:a16="http://schemas.microsoft.com/office/drawing/2014/main" id="{1488AADB-23F3-49CD-87D8-04E258F11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330" y="4902332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</a:t>
            </a:r>
          </a:p>
        </p:txBody>
      </p:sp>
      <p:sp>
        <p:nvSpPr>
          <p:cNvPr id="60" name="Text Box 66">
            <a:extLst>
              <a:ext uri="{FF2B5EF4-FFF2-40B4-BE49-F238E27FC236}">
                <a16:creationId xmlns:a16="http://schemas.microsoft.com/office/drawing/2014/main" id="{84FA397F-E32A-405D-B683-BF040B859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092" y="5530207"/>
            <a:ext cx="188051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B,C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1" name="Text Box 67">
            <a:extLst>
              <a:ext uri="{FF2B5EF4-FFF2-40B4-BE49-F238E27FC236}">
                <a16:creationId xmlns:a16="http://schemas.microsoft.com/office/drawing/2014/main" id="{C5845DAC-56A2-4D33-AA44-BE9B25143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396" y="2451114"/>
            <a:ext cx="184731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Text Box 69">
            <a:extLst>
              <a:ext uri="{FF2B5EF4-FFF2-40B4-BE49-F238E27FC236}">
                <a16:creationId xmlns:a16="http://schemas.microsoft.com/office/drawing/2014/main" id="{79F7398B-8A8E-4E1C-AE76-540A10AAC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7355" y="2849311"/>
            <a:ext cx="19050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）初始化后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3" name="Text Box 70">
            <a:extLst>
              <a:ext uri="{FF2B5EF4-FFF2-40B4-BE49-F238E27FC236}">
                <a16:creationId xmlns:a16="http://schemas.microsoft.com/office/drawing/2014/main" id="{E8A9B0D0-E548-48E2-8FF1-7DD3E80FD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545" y="4130635"/>
            <a:ext cx="17526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4" name="Text Box 71">
            <a:extLst>
              <a:ext uri="{FF2B5EF4-FFF2-40B4-BE49-F238E27FC236}">
                <a16:creationId xmlns:a16="http://schemas.microsoft.com/office/drawing/2014/main" id="{04D7F7E4-6B2F-49D7-85FF-9F652FF97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62" y="2094587"/>
            <a:ext cx="272382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顺序队列</a:t>
            </a:r>
            <a:r>
              <a:rPr lang="zh-CN" altLang="en-US" sz="180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与“假溢出”</a:t>
            </a:r>
            <a:endParaRPr lang="zh-CN" altLang="en-US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Text Box 72">
            <a:extLst>
              <a:ext uri="{FF2B5EF4-FFF2-40B4-BE49-F238E27FC236}">
                <a16:creationId xmlns:a16="http://schemas.microsoft.com/office/drawing/2014/main" id="{F966676D-BE79-470B-896A-A6A4A284D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980" y="3530554"/>
            <a:ext cx="87716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</a:t>
            </a:r>
          </a:p>
        </p:txBody>
      </p:sp>
      <p:sp>
        <p:nvSpPr>
          <p:cNvPr id="66" name="Text Box 73">
            <a:extLst>
              <a:ext uri="{FF2B5EF4-FFF2-40B4-BE49-F238E27FC236}">
                <a16:creationId xmlns:a16="http://schemas.microsoft.com/office/drawing/2014/main" id="{D742411F-142B-46EF-BC9C-C20B16E40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7411" y="3629678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</a:t>
            </a:r>
          </a:p>
        </p:txBody>
      </p:sp>
      <p:sp>
        <p:nvSpPr>
          <p:cNvPr id="67" name="Text Box 74">
            <a:extLst>
              <a:ext uri="{FF2B5EF4-FFF2-40B4-BE49-F238E27FC236}">
                <a16:creationId xmlns:a16="http://schemas.microsoft.com/office/drawing/2014/main" id="{2E2AB879-0EFD-42AF-83B3-E7A2F7615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613" y="2867638"/>
            <a:ext cx="1885991" cy="41716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f==r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F73CBFD-9184-4C89-826A-BAAA3F3F1F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48D7A823-78FE-40CC-889D-F2BFD8E7B425}"/>
              </a:ext>
            </a:extLst>
          </p:cNvPr>
          <p:cNvSpPr txBox="1"/>
          <p:nvPr/>
        </p:nvSpPr>
        <p:spPr>
          <a:xfrm>
            <a:off x="2902862" y="1022812"/>
            <a:ext cx="4606648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假设用一维数组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Q[0..5]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表示顺序队列</a:t>
            </a:r>
          </a:p>
        </p:txBody>
      </p:sp>
      <p:sp>
        <p:nvSpPr>
          <p:cNvPr id="39" name="Text Box 50">
            <a:extLst>
              <a:ext uri="{FF2B5EF4-FFF2-40B4-BE49-F238E27FC236}">
                <a16:creationId xmlns:a16="http://schemas.microsoft.com/office/drawing/2014/main" id="{851FA000-E682-41A5-9076-EEDE4D678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440" y="4521602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8F7081-7269-416E-83B2-4B90512A5F69}"/>
              </a:ext>
            </a:extLst>
          </p:cNvPr>
          <p:cNvSpPr txBox="1"/>
          <p:nvPr/>
        </p:nvSpPr>
        <p:spPr>
          <a:xfrm>
            <a:off x="2827287" y="1624322"/>
            <a:ext cx="6109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指向队头元素，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指向队尾元素后一空单元</a:t>
            </a:r>
            <a:endParaRPr lang="zh-CN" altLang="en-US" dirty="0"/>
          </a:p>
        </p:txBody>
      </p:sp>
      <p:sp>
        <p:nvSpPr>
          <p:cNvPr id="45" name="Text Box 74">
            <a:extLst>
              <a:ext uri="{FF2B5EF4-FFF2-40B4-BE49-F238E27FC236}">
                <a16:creationId xmlns:a16="http://schemas.microsoft.com/office/drawing/2014/main" id="{B54C77F3-0AB2-484A-8E69-9BC57A568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032" y="4137032"/>
            <a:ext cx="1915572" cy="41716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← A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进队</a:t>
            </a:r>
          </a:p>
        </p:txBody>
      </p:sp>
      <p:graphicFrame>
        <p:nvGraphicFramePr>
          <p:cNvPr id="68" name="Group 18">
            <a:extLst>
              <a:ext uri="{FF2B5EF4-FFF2-40B4-BE49-F238E27FC236}">
                <a16:creationId xmlns:a16="http://schemas.microsoft.com/office/drawing/2014/main" id="{11CB2D3A-3E7C-4B10-B998-58753D98E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72395"/>
              </p:ext>
            </p:extLst>
          </p:nvPr>
        </p:nvGraphicFramePr>
        <p:xfrm>
          <a:off x="4725189" y="5516017"/>
          <a:ext cx="3886200" cy="51949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矩形 68">
            <a:extLst>
              <a:ext uri="{FF2B5EF4-FFF2-40B4-BE49-F238E27FC236}">
                <a16:creationId xmlns:a16="http://schemas.microsoft.com/office/drawing/2014/main" id="{859A711D-B236-4017-9871-E58259EB1F33}"/>
              </a:ext>
            </a:extLst>
          </p:cNvPr>
          <p:cNvSpPr/>
          <p:nvPr/>
        </p:nvSpPr>
        <p:spPr>
          <a:xfrm>
            <a:off x="4750589" y="5530207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Line 58">
            <a:extLst>
              <a:ext uri="{FF2B5EF4-FFF2-40B4-BE49-F238E27FC236}">
                <a16:creationId xmlns:a16="http://schemas.microsoft.com/office/drawing/2014/main" id="{C263FA3D-1186-4134-B0D5-F9E5E8DAE7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4423" y="6293503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Box 60">
            <a:extLst>
              <a:ext uri="{FF2B5EF4-FFF2-40B4-BE49-F238E27FC236}">
                <a16:creationId xmlns:a16="http://schemas.microsoft.com/office/drawing/2014/main" id="{47E782DB-4FD3-4B57-969E-5200A6C1F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813" y="6351360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5CE1600-1242-4270-B630-0F0A9C6F1E6D}"/>
              </a:ext>
            </a:extLst>
          </p:cNvPr>
          <p:cNvGrpSpPr/>
          <p:nvPr/>
        </p:nvGrpSpPr>
        <p:grpSpPr>
          <a:xfrm>
            <a:off x="5472911" y="6293503"/>
            <a:ext cx="261611" cy="462892"/>
            <a:chOff x="5472911" y="6293503"/>
            <a:chExt cx="261611" cy="462892"/>
          </a:xfrm>
        </p:grpSpPr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32F9E1D5-4FC9-4046-9F4B-C2AED70CB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4522" y="629350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Text Box 61">
              <a:extLst>
                <a:ext uri="{FF2B5EF4-FFF2-40B4-BE49-F238E27FC236}">
                  <a16:creationId xmlns:a16="http://schemas.microsoft.com/office/drawing/2014/main" id="{B5288FAA-F5C3-4C0B-A459-8361E040E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911" y="6339871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74" name="Text Box 50">
            <a:extLst>
              <a:ext uri="{FF2B5EF4-FFF2-40B4-BE49-F238E27FC236}">
                <a16:creationId xmlns:a16="http://schemas.microsoft.com/office/drawing/2014/main" id="{2F1AD4E8-1344-44F8-8010-1B366BDDC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021" y="5959141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75" name="Text Box 74">
            <a:extLst>
              <a:ext uri="{FF2B5EF4-FFF2-40B4-BE49-F238E27FC236}">
                <a16:creationId xmlns:a16="http://schemas.microsoft.com/office/drawing/2014/main" id="{100B80A0-CA4D-494C-B4A5-C0A48D1C0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613" y="5574571"/>
            <a:ext cx="1885991" cy="41716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← B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进队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92936B9-AAC3-4CE6-ADB7-2D3C8AE26A65}"/>
              </a:ext>
            </a:extLst>
          </p:cNvPr>
          <p:cNvSpPr/>
          <p:nvPr/>
        </p:nvSpPr>
        <p:spPr>
          <a:xfrm>
            <a:off x="5405035" y="5531325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8913E78-8BA6-4DF2-AB8B-B767F451A2DF}"/>
              </a:ext>
            </a:extLst>
          </p:cNvPr>
          <p:cNvSpPr/>
          <p:nvPr/>
        </p:nvSpPr>
        <p:spPr>
          <a:xfrm>
            <a:off x="6044766" y="5538315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10846 0.00046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/>
      <p:bldP spid="48" grpId="0" animBg="1"/>
      <p:bldP spid="49" grpId="0" animBg="1"/>
      <p:bldP spid="50" grpId="0"/>
      <p:bldP spid="52" grpId="0" animBg="1"/>
      <p:bldP spid="53" grpId="0" animBg="1"/>
      <p:bldP spid="54" grpId="0"/>
      <p:bldP spid="55" grpId="0"/>
      <p:bldP spid="60" grpId="0"/>
      <p:bldP spid="62" grpId="0"/>
      <p:bldP spid="63" grpId="0"/>
      <p:bldP spid="64" grpId="0"/>
      <p:bldP spid="65" grpId="0"/>
      <p:bldP spid="66" grpId="0"/>
      <p:bldP spid="67" grpId="0" animBg="1"/>
      <p:bldP spid="39" grpId="0"/>
      <p:bldP spid="40" grpId="0"/>
      <p:bldP spid="45" grpId="0" animBg="1"/>
      <p:bldP spid="69" grpId="0" animBg="1"/>
      <p:bldP spid="70" grpId="0" animBg="1"/>
      <p:bldP spid="72" grpId="0"/>
      <p:bldP spid="73" grpId="0"/>
      <p:bldP spid="74" grpId="0"/>
      <p:bldP spid="75" grpId="0" animBg="1"/>
      <p:bldP spid="76" grpId="0" animBg="1"/>
      <p:bldP spid="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8424668" y="657562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373302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41919168-F1EA-40AA-8720-F860599163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106652"/>
              </p:ext>
            </p:extLst>
          </p:nvPr>
        </p:nvGraphicFramePr>
        <p:xfrm>
          <a:off x="3663900" y="1921503"/>
          <a:ext cx="3886200" cy="51949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 Box 48">
            <a:extLst>
              <a:ext uri="{FF2B5EF4-FFF2-40B4-BE49-F238E27FC236}">
                <a16:creationId xmlns:a16="http://schemas.microsoft.com/office/drawing/2014/main" id="{4D1821B0-3C24-4229-B35A-5DB56A2CC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556" y="1943389"/>
            <a:ext cx="2423804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此时空队列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f==r</a:t>
            </a:r>
          </a:p>
        </p:txBody>
      </p:sp>
      <p:sp>
        <p:nvSpPr>
          <p:cNvPr id="49" name="Text Box 49">
            <a:extLst>
              <a:ext uri="{FF2B5EF4-FFF2-40B4-BE49-F238E27FC236}">
                <a16:creationId xmlns:a16="http://schemas.microsoft.com/office/drawing/2014/main" id="{EA67F989-FDD2-4CA4-A745-D133E0A3E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243" y="1303211"/>
            <a:ext cx="359886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A,B,C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出队之后：</a:t>
            </a:r>
          </a:p>
        </p:txBody>
      </p:sp>
      <p:sp>
        <p:nvSpPr>
          <p:cNvPr id="24" name="Text Box 50">
            <a:extLst>
              <a:ext uri="{FF2B5EF4-FFF2-40B4-BE49-F238E27FC236}">
                <a16:creationId xmlns:a16="http://schemas.microsoft.com/office/drawing/2014/main" id="{74BF79F1-EA04-4D18-B3E1-62D66369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067" y="2352703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B9A357-AEF3-4963-819B-0A346CA2C248}"/>
              </a:ext>
            </a:extLst>
          </p:cNvPr>
          <p:cNvGrpSpPr/>
          <p:nvPr/>
        </p:nvGrpSpPr>
        <p:grpSpPr>
          <a:xfrm>
            <a:off x="3587125" y="2725171"/>
            <a:ext cx="261610" cy="474381"/>
            <a:chOff x="3308594" y="2698408"/>
            <a:chExt cx="261610" cy="474381"/>
          </a:xfrm>
        </p:grpSpPr>
        <p:sp>
          <p:nvSpPr>
            <p:cNvPr id="25" name="Line 58">
              <a:extLst>
                <a:ext uri="{FF2B5EF4-FFF2-40B4-BE49-F238E27FC236}">
                  <a16:creationId xmlns:a16="http://schemas.microsoft.com/office/drawing/2014/main" id="{EC6F18F2-3D31-4FBB-B884-58107B2BE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0204" y="269840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Text Box 60">
              <a:extLst>
                <a:ext uri="{FF2B5EF4-FFF2-40B4-BE49-F238E27FC236}">
                  <a16:creationId xmlns:a16="http://schemas.microsoft.com/office/drawing/2014/main" id="{67F5FB3A-2493-45D8-BAA6-CC6221D6E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8594" y="2756265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2681C46-F186-48FB-A755-CAE644483C9A}"/>
              </a:ext>
            </a:extLst>
          </p:cNvPr>
          <p:cNvGrpSpPr/>
          <p:nvPr/>
        </p:nvGrpSpPr>
        <p:grpSpPr>
          <a:xfrm>
            <a:off x="5873975" y="2749807"/>
            <a:ext cx="261610" cy="449745"/>
            <a:chOff x="5573763" y="6293503"/>
            <a:chExt cx="261610" cy="449745"/>
          </a:xfrm>
        </p:grpSpPr>
        <p:sp>
          <p:nvSpPr>
            <p:cNvPr id="28" name="Line 59">
              <a:extLst>
                <a:ext uri="{FF2B5EF4-FFF2-40B4-BE49-F238E27FC236}">
                  <a16:creationId xmlns:a16="http://schemas.microsoft.com/office/drawing/2014/main" id="{353D77A5-368A-4DF7-8037-126AF1AFA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4522" y="629350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Text Box 61">
              <a:extLst>
                <a:ext uri="{FF2B5EF4-FFF2-40B4-BE49-F238E27FC236}">
                  <a16:creationId xmlns:a16="http://schemas.microsoft.com/office/drawing/2014/main" id="{D4B8A95A-FE35-4F3C-A7E8-90BC4909B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3763" y="6326724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55BB3249-729F-44FE-8261-9426A9456105}"/>
              </a:ext>
            </a:extLst>
          </p:cNvPr>
          <p:cNvSpPr/>
          <p:nvPr/>
        </p:nvSpPr>
        <p:spPr>
          <a:xfrm>
            <a:off x="3686113" y="1934993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F3C8947-1953-4840-9FA0-5FDE1EA227D3}"/>
              </a:ext>
            </a:extLst>
          </p:cNvPr>
          <p:cNvSpPr/>
          <p:nvPr/>
        </p:nvSpPr>
        <p:spPr>
          <a:xfrm>
            <a:off x="4334746" y="1934993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990F0D-385E-4ABD-9305-DB2922735D2D}"/>
              </a:ext>
            </a:extLst>
          </p:cNvPr>
          <p:cNvSpPr/>
          <p:nvPr/>
        </p:nvSpPr>
        <p:spPr>
          <a:xfrm>
            <a:off x="4983379" y="1943389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A5FEFA4A-59E3-4B6E-B2D2-6C52986AB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772136"/>
              </p:ext>
            </p:extLst>
          </p:nvPr>
        </p:nvGraphicFramePr>
        <p:xfrm>
          <a:off x="3662599" y="4357411"/>
          <a:ext cx="3886200" cy="51949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Text Box 48">
            <a:extLst>
              <a:ext uri="{FF2B5EF4-FFF2-40B4-BE49-F238E27FC236}">
                <a16:creationId xmlns:a16="http://schemas.microsoft.com/office/drawing/2014/main" id="{FF9C9C81-EEB0-4069-8D2A-1DE8AC180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255" y="4379297"/>
            <a:ext cx="2035943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← D,E,F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进队</a:t>
            </a:r>
          </a:p>
        </p:txBody>
      </p:sp>
      <p:sp>
        <p:nvSpPr>
          <p:cNvPr id="53" name="Text Box 49">
            <a:extLst>
              <a:ext uri="{FF2B5EF4-FFF2-40B4-BE49-F238E27FC236}">
                <a16:creationId xmlns:a16="http://schemas.microsoft.com/office/drawing/2014/main" id="{76135B44-C5A4-4742-8D98-392AABF96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42" y="3739119"/>
            <a:ext cx="359886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 D,E,F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进队之后：</a:t>
            </a:r>
          </a:p>
        </p:txBody>
      </p:sp>
      <p:sp>
        <p:nvSpPr>
          <p:cNvPr id="54" name="Text Box 50">
            <a:extLst>
              <a:ext uri="{FF2B5EF4-FFF2-40B4-BE49-F238E27FC236}">
                <a16:creationId xmlns:a16="http://schemas.microsoft.com/office/drawing/2014/main" id="{AAEF8178-148A-4C14-8700-53A54A968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766" y="4788611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95E6710-9F5A-4555-B237-7C5E319A0EFA}"/>
              </a:ext>
            </a:extLst>
          </p:cNvPr>
          <p:cNvGrpSpPr/>
          <p:nvPr/>
        </p:nvGrpSpPr>
        <p:grpSpPr>
          <a:xfrm>
            <a:off x="5452383" y="5161079"/>
            <a:ext cx="261610" cy="474381"/>
            <a:chOff x="3308594" y="2698408"/>
            <a:chExt cx="261610" cy="474381"/>
          </a:xfrm>
        </p:grpSpPr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17540FA-4E79-44FB-9183-7B1869B1CB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0204" y="269840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Text Box 60">
              <a:extLst>
                <a:ext uri="{FF2B5EF4-FFF2-40B4-BE49-F238E27FC236}">
                  <a16:creationId xmlns:a16="http://schemas.microsoft.com/office/drawing/2014/main" id="{088E8DC7-1797-4164-8077-C99D86055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8594" y="2756265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3299EDE-76F3-4B2F-A59F-5F1D87DE4354}"/>
              </a:ext>
            </a:extLst>
          </p:cNvPr>
          <p:cNvGrpSpPr/>
          <p:nvPr/>
        </p:nvGrpSpPr>
        <p:grpSpPr>
          <a:xfrm>
            <a:off x="5744458" y="5172568"/>
            <a:ext cx="261611" cy="462892"/>
            <a:chOff x="5472911" y="6293503"/>
            <a:chExt cx="261611" cy="462892"/>
          </a:xfrm>
        </p:grpSpPr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9E2F5D89-F98B-448E-9290-590F3650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4522" y="629350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Text Box 61">
              <a:extLst>
                <a:ext uri="{FF2B5EF4-FFF2-40B4-BE49-F238E27FC236}">
                  <a16:creationId xmlns:a16="http://schemas.microsoft.com/office/drawing/2014/main" id="{663EF180-A085-4A04-9632-8C7FCB452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911" y="6339871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B8849A2C-111A-4827-9D06-586CD52FE4A5}"/>
              </a:ext>
            </a:extLst>
          </p:cNvPr>
          <p:cNvSpPr/>
          <p:nvPr/>
        </p:nvSpPr>
        <p:spPr>
          <a:xfrm>
            <a:off x="5616805" y="4369709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F697394-A7CB-4F0D-ACF2-F4992D81042F}"/>
              </a:ext>
            </a:extLst>
          </p:cNvPr>
          <p:cNvSpPr/>
          <p:nvPr/>
        </p:nvSpPr>
        <p:spPr>
          <a:xfrm>
            <a:off x="6266772" y="4369341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0A7480D-1A57-44C1-A36C-5C46819D496E}"/>
              </a:ext>
            </a:extLst>
          </p:cNvPr>
          <p:cNvSpPr/>
          <p:nvPr/>
        </p:nvSpPr>
        <p:spPr>
          <a:xfrm>
            <a:off x="6916739" y="4369341"/>
            <a:ext cx="599809" cy="474898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Text Box 48">
            <a:extLst>
              <a:ext uri="{FF2B5EF4-FFF2-40B4-BE49-F238E27FC236}">
                <a16:creationId xmlns:a16="http://schemas.microsoft.com/office/drawing/2014/main" id="{994C392F-322C-44BE-B3B5-9646163FD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255" y="4392236"/>
            <a:ext cx="2425105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← G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进队，“假溢出”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502ABA38-DF04-4BD0-B8F4-5936FCF29E56}"/>
              </a:ext>
            </a:extLst>
          </p:cNvPr>
          <p:cNvSpPr/>
          <p:nvPr/>
        </p:nvSpPr>
        <p:spPr>
          <a:xfrm rot="10800000">
            <a:off x="4576480" y="5290254"/>
            <a:ext cx="144051" cy="467517"/>
          </a:xfrm>
          <a:prstGeom prst="downArrow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Text Box 49">
            <a:extLst>
              <a:ext uri="{FF2B5EF4-FFF2-40B4-BE49-F238E27FC236}">
                <a16:creationId xmlns:a16="http://schemas.microsoft.com/office/drawing/2014/main" id="{1D49BF30-C148-41E5-B391-0D6597304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852" y="5806983"/>
            <a:ext cx="3598862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队列里还有其他空闲单元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BE5900E-3F7D-4575-91F2-5BDE97A09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18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15312 0.001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0.15482 -0.0020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29" grpId="0"/>
      <p:bldP spid="30" grpId="0" animBg="1"/>
      <p:bldP spid="31" grpId="0" animBg="1"/>
      <p:bldP spid="32" grpId="0" animBg="1"/>
      <p:bldP spid="52" grpId="0" animBg="1"/>
      <p:bldP spid="52" grpId="1" animBg="1"/>
      <p:bldP spid="53" grpId="0"/>
      <p:bldP spid="54" grpId="0"/>
      <p:bldP spid="60" grpId="0"/>
      <p:bldP spid="61" grpId="0" animBg="1"/>
      <p:bldP spid="62" grpId="0" animBg="1"/>
      <p:bldP spid="63" grpId="0" animBg="1"/>
      <p:bldP spid="64" grpId="0" animBg="1"/>
      <p:bldP spid="6" grpId="0" animBg="1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8424668" y="651123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339965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20021CA0-0104-40AC-8A0B-446D6A3A1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438178"/>
              </p:ext>
            </p:extLst>
          </p:nvPr>
        </p:nvGraphicFramePr>
        <p:xfrm>
          <a:off x="4071835" y="4677907"/>
          <a:ext cx="3886200" cy="4572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E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F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646054E9-7432-4B18-8024-A8C3B832802E}"/>
              </a:ext>
            </a:extLst>
          </p:cNvPr>
          <p:cNvGrpSpPr/>
          <p:nvPr/>
        </p:nvGrpSpPr>
        <p:grpSpPr>
          <a:xfrm>
            <a:off x="4021081" y="5496112"/>
            <a:ext cx="261610" cy="570858"/>
            <a:chOff x="4325229" y="5528416"/>
            <a:chExt cx="261610" cy="570858"/>
          </a:xfrm>
        </p:grpSpPr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C3053C87-1DC2-424A-BB30-B3092D2F33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198" y="5528416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C70EEBFA-29B7-4CA7-BCBB-22191FDED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5229" y="5682750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sp>
        <p:nvSpPr>
          <p:cNvPr id="31" name="Text Box 24">
            <a:extLst>
              <a:ext uri="{FF2B5EF4-FFF2-40B4-BE49-F238E27FC236}">
                <a16:creationId xmlns:a16="http://schemas.microsoft.com/office/drawing/2014/main" id="{95487584-79C7-4D92-987B-B38B50263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010" y="1780149"/>
            <a:ext cx="51816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D,E,F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移到前端后：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BB1ED46E-CF4A-4472-8DB9-31520A1CD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449825"/>
              </p:ext>
            </p:extLst>
          </p:nvPr>
        </p:nvGraphicFramePr>
        <p:xfrm>
          <a:off x="4071835" y="2577253"/>
          <a:ext cx="3886200" cy="4572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8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F464D80-71CF-438A-9EFA-4CE94FD62AFB}"/>
              </a:ext>
            </a:extLst>
          </p:cNvPr>
          <p:cNvGrpSpPr/>
          <p:nvPr/>
        </p:nvGrpSpPr>
        <p:grpSpPr>
          <a:xfrm>
            <a:off x="6162741" y="3320294"/>
            <a:ext cx="2208674" cy="678462"/>
            <a:chOff x="6162741" y="3320294"/>
            <a:chExt cx="2208674" cy="67846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32B0DB1-B3BB-4881-9335-9B4306E7C4F6}"/>
                </a:ext>
              </a:extLst>
            </p:cNvPr>
            <p:cNvGrpSpPr/>
            <p:nvPr/>
          </p:nvGrpSpPr>
          <p:grpSpPr>
            <a:xfrm>
              <a:off x="6162741" y="3320294"/>
              <a:ext cx="261610" cy="678462"/>
              <a:chOff x="4224235" y="3415453"/>
              <a:chExt cx="261610" cy="678462"/>
            </a:xfrm>
          </p:grpSpPr>
          <p:sp>
            <p:nvSpPr>
              <p:cNvPr id="34" name="Line 42">
                <a:extLst>
                  <a:ext uri="{FF2B5EF4-FFF2-40B4-BE49-F238E27FC236}">
                    <a16:creationId xmlns:a16="http://schemas.microsoft.com/office/drawing/2014/main" id="{B7F5F7D3-5292-4B47-B26E-DF09D4217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76635" y="3415453"/>
                <a:ext cx="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Text Box 44">
                <a:extLst>
                  <a:ext uri="{FF2B5EF4-FFF2-40B4-BE49-F238E27FC236}">
                    <a16:creationId xmlns:a16="http://schemas.microsoft.com/office/drawing/2014/main" id="{C0632B23-39BF-48ED-B6E8-50098B9E40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235" y="3677391"/>
                <a:ext cx="261610" cy="416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f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6DB77BD-F901-4948-83EB-54D092B584E4}"/>
                </a:ext>
              </a:extLst>
            </p:cNvPr>
            <p:cNvGrpSpPr/>
            <p:nvPr/>
          </p:nvGrpSpPr>
          <p:grpSpPr>
            <a:xfrm>
              <a:off x="8109805" y="3321491"/>
              <a:ext cx="261610" cy="645124"/>
              <a:chOff x="6148285" y="3415453"/>
              <a:chExt cx="261610" cy="645124"/>
            </a:xfrm>
          </p:grpSpPr>
          <p:sp>
            <p:nvSpPr>
              <p:cNvPr id="35" name="Line 43">
                <a:extLst>
                  <a:ext uri="{FF2B5EF4-FFF2-40B4-BE49-F238E27FC236}">
                    <a16:creationId xmlns:a16="http://schemas.microsoft.com/office/drawing/2014/main" id="{65998791-CAF9-4B92-8CAE-5A0B54DB3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00685" y="3415453"/>
                <a:ext cx="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Text Box 45">
                <a:extLst>
                  <a:ext uri="{FF2B5EF4-FFF2-40B4-BE49-F238E27FC236}">
                    <a16:creationId xmlns:a16="http://schemas.microsoft.com/office/drawing/2014/main" id="{80F47F8D-0E38-4FE9-8575-73D742E76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8285" y="3644053"/>
                <a:ext cx="261610" cy="416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r</a:t>
                </a:r>
              </a:p>
            </p:txBody>
          </p:sp>
        </p:grpSp>
      </p:grpSp>
      <p:sp>
        <p:nvSpPr>
          <p:cNvPr id="39" name="Text Box 47">
            <a:extLst>
              <a:ext uri="{FF2B5EF4-FFF2-40B4-BE49-F238E27FC236}">
                <a16:creationId xmlns:a16="http://schemas.microsoft.com/office/drawing/2014/main" id="{C2D69B9C-26C2-4C3C-B8EB-A68A669C5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010" y="4002360"/>
            <a:ext cx="331152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(7) G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进队之后：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922D612-EAA7-4576-B3F8-AB58EB854870}"/>
              </a:ext>
            </a:extLst>
          </p:cNvPr>
          <p:cNvSpPr txBox="1"/>
          <p:nvPr/>
        </p:nvSpPr>
        <p:spPr>
          <a:xfrm>
            <a:off x="2860574" y="1149769"/>
            <a:ext cx="611074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2.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解决假溢出的方法一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: 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移动元素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5616A9E-69AA-420A-9003-217E1D218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4" name="Text Box 50">
            <a:extLst>
              <a:ext uri="{FF2B5EF4-FFF2-40B4-BE49-F238E27FC236}">
                <a16:creationId xmlns:a16="http://schemas.microsoft.com/office/drawing/2014/main" id="{015FB037-D3E3-4045-B99F-6251968D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359" y="2934353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15A7B5-CFDD-48EE-BFCB-A2839F52726F}"/>
              </a:ext>
            </a:extLst>
          </p:cNvPr>
          <p:cNvGrpSpPr/>
          <p:nvPr/>
        </p:nvGrpSpPr>
        <p:grpSpPr>
          <a:xfrm>
            <a:off x="6038743" y="2589553"/>
            <a:ext cx="1875968" cy="399103"/>
            <a:chOff x="6038743" y="2589553"/>
            <a:chExt cx="1875968" cy="39910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94B46C-FD3A-49E2-8DED-2F356F0311F3}"/>
                </a:ext>
              </a:extLst>
            </p:cNvPr>
            <p:cNvSpPr/>
            <p:nvPr/>
          </p:nvSpPr>
          <p:spPr>
            <a:xfrm>
              <a:off x="6038743" y="2589553"/>
              <a:ext cx="601579" cy="392522"/>
            </a:xfrm>
            <a:prstGeom prst="rect">
              <a:avLst/>
            </a:prstGeom>
            <a:solidFill>
              <a:srgbClr val="CCFFFF"/>
            </a:solidFill>
            <a:ln>
              <a:solidFill>
                <a:srgbClr val="CC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1724DC9-5D43-4C66-957F-B8EA5278CB92}"/>
                </a:ext>
              </a:extLst>
            </p:cNvPr>
            <p:cNvSpPr/>
            <p:nvPr/>
          </p:nvSpPr>
          <p:spPr>
            <a:xfrm>
              <a:off x="6678676" y="2608193"/>
              <a:ext cx="601579" cy="374778"/>
            </a:xfrm>
            <a:prstGeom prst="rect">
              <a:avLst/>
            </a:prstGeom>
            <a:solidFill>
              <a:srgbClr val="CCFFFF"/>
            </a:solidFill>
            <a:ln>
              <a:solidFill>
                <a:srgbClr val="CC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2948B5B-00CD-4DC8-9B21-E8E211C24E1D}"/>
                </a:ext>
              </a:extLst>
            </p:cNvPr>
            <p:cNvSpPr/>
            <p:nvPr/>
          </p:nvSpPr>
          <p:spPr>
            <a:xfrm>
              <a:off x="7356455" y="2596134"/>
              <a:ext cx="558256" cy="392522"/>
            </a:xfrm>
            <a:prstGeom prst="rect">
              <a:avLst/>
            </a:prstGeom>
            <a:solidFill>
              <a:srgbClr val="CCFFFF"/>
            </a:solidFill>
            <a:ln>
              <a:solidFill>
                <a:srgbClr val="CC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 Box 48">
            <a:extLst>
              <a:ext uri="{FF2B5EF4-FFF2-40B4-BE49-F238E27FC236}">
                <a16:creationId xmlns:a16="http://schemas.microsoft.com/office/drawing/2014/main" id="{5C7DD245-A8AC-4C38-9F26-128ED5889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415" y="4697924"/>
            <a:ext cx="1633017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← G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进队</a:t>
            </a:r>
          </a:p>
        </p:txBody>
      </p:sp>
      <p:sp>
        <p:nvSpPr>
          <p:cNvPr id="46" name="Text Box 50">
            <a:extLst>
              <a:ext uri="{FF2B5EF4-FFF2-40B4-BE49-F238E27FC236}">
                <a16:creationId xmlns:a16="http://schemas.microsoft.com/office/drawing/2014/main" id="{C998B90B-A034-407C-8413-D9581547D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320" y="5027350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449867E-A7F0-44F0-BFFE-F3AF0BF8BD46}"/>
              </a:ext>
            </a:extLst>
          </p:cNvPr>
          <p:cNvGrpSpPr/>
          <p:nvPr/>
        </p:nvGrpSpPr>
        <p:grpSpPr>
          <a:xfrm>
            <a:off x="6053531" y="5479782"/>
            <a:ext cx="261610" cy="570858"/>
            <a:chOff x="4325229" y="5528416"/>
            <a:chExt cx="261610" cy="570858"/>
          </a:xfrm>
        </p:grpSpPr>
        <p:sp>
          <p:nvSpPr>
            <p:cNvPr id="48" name="Line 19">
              <a:extLst>
                <a:ext uri="{FF2B5EF4-FFF2-40B4-BE49-F238E27FC236}">
                  <a16:creationId xmlns:a16="http://schemas.microsoft.com/office/drawing/2014/main" id="{A5E3454D-BA70-4847-9FCB-C747D1E0C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198" y="5528416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D6A9EE43-B4A2-4B2C-9F1D-E54AF3750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5229" y="5682750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B96080AE-1940-4700-A2FA-ACEC6F59B3ED}"/>
              </a:ext>
            </a:extLst>
          </p:cNvPr>
          <p:cNvSpPr/>
          <p:nvPr/>
        </p:nvSpPr>
        <p:spPr>
          <a:xfrm>
            <a:off x="6031543" y="4694493"/>
            <a:ext cx="601579" cy="392522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538BC1-0CB5-4D7F-9A43-F9AFFF6CB382}"/>
              </a:ext>
            </a:extLst>
          </p:cNvPr>
          <p:cNvGrpSpPr/>
          <p:nvPr/>
        </p:nvGrpSpPr>
        <p:grpSpPr>
          <a:xfrm>
            <a:off x="9463931" y="1483964"/>
            <a:ext cx="1836761" cy="1768031"/>
            <a:chOff x="9409088" y="1540662"/>
            <a:chExt cx="1836761" cy="1768031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4DE3998-0F3F-424E-AC17-6A6C0BE9DC89}"/>
                </a:ext>
              </a:extLst>
            </p:cNvPr>
            <p:cNvSpPr txBox="1"/>
            <p:nvPr/>
          </p:nvSpPr>
          <p:spPr>
            <a:xfrm>
              <a:off x="9518774" y="2855427"/>
              <a:ext cx="1727075" cy="45326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有何缺点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D7B6312-D5AC-4108-A1A3-6A5BACD28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088" y="1540662"/>
              <a:ext cx="1356417" cy="1356417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F6093E5E-EC46-4D14-8D3D-E4626863790E}"/>
              </a:ext>
            </a:extLst>
          </p:cNvPr>
          <p:cNvSpPr txBox="1"/>
          <p:nvPr/>
        </p:nvSpPr>
        <p:spPr>
          <a:xfrm>
            <a:off x="8545420" y="1744048"/>
            <a:ext cx="2918024" cy="453266"/>
          </a:xfrm>
          <a:prstGeom prst="rect">
            <a:avLst/>
          </a:prstGeom>
          <a:solidFill>
            <a:srgbClr val="CCFFFF"/>
          </a:solidFill>
          <a:ln w="19050">
            <a:solidFill>
              <a:srgbClr val="CCFFFF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费时，移动元素开销大</a:t>
            </a:r>
          </a:p>
        </p:txBody>
      </p:sp>
    </p:spTree>
    <p:extLst>
      <p:ext uri="{BB962C8B-B14F-4D97-AF65-F5344CB8AC3E}">
        <p14:creationId xmlns:p14="http://schemas.microsoft.com/office/powerpoint/2010/main" val="4194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15977 0.002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1608 0.0037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4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06029 -0.0060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  <p:bldP spid="45" grpId="0" animBg="1"/>
      <p:bldP spid="46" grpId="0"/>
      <p:bldP spid="50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FD88B4DC-7FE6-4E3C-A841-B9F81B345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1313" y="2312067"/>
            <a:ext cx="2287806" cy="41716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G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插入到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Q[0]</a:t>
            </a:r>
          </a:p>
        </p:txBody>
      </p:sp>
      <p:sp>
        <p:nvSpPr>
          <p:cNvPr id="32" name="Text Box 23">
            <a:extLst>
              <a:ext uri="{FF2B5EF4-FFF2-40B4-BE49-F238E27FC236}">
                <a16:creationId xmlns:a16="http://schemas.microsoft.com/office/drawing/2014/main" id="{B348D99B-8CFB-409F-B43F-16B232212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003" y="1087023"/>
            <a:ext cx="8051800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解决假溢出的方法二： 将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当循环表使用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循环队列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3" name="Group 24">
            <a:extLst>
              <a:ext uri="{FF2B5EF4-FFF2-40B4-BE49-F238E27FC236}">
                <a16:creationId xmlns:a16="http://schemas.microsoft.com/office/drawing/2014/main" id="{B738AFAC-01DB-4279-A64B-43D425C7C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930199"/>
              </p:ext>
            </p:extLst>
          </p:nvPr>
        </p:nvGraphicFramePr>
        <p:xfrm>
          <a:off x="4067175" y="2312067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F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Line 41">
            <a:extLst>
              <a:ext uri="{FF2B5EF4-FFF2-40B4-BE49-F238E27FC236}">
                <a16:creationId xmlns:a16="http://schemas.microsoft.com/office/drawing/2014/main" id="{EC85C3FE-05A3-4957-83F8-175AA1DBC8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0150" y="3180776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8AC0AA-26DF-4FD2-BDEA-1E2D6D197C73}"/>
              </a:ext>
            </a:extLst>
          </p:cNvPr>
          <p:cNvGrpSpPr/>
          <p:nvPr/>
        </p:nvGrpSpPr>
        <p:grpSpPr>
          <a:xfrm>
            <a:off x="4031620" y="3180776"/>
            <a:ext cx="261610" cy="476111"/>
            <a:chOff x="4787127" y="5266489"/>
            <a:chExt cx="261610" cy="476111"/>
          </a:xfrm>
        </p:grpSpPr>
        <p:sp>
          <p:nvSpPr>
            <p:cNvPr id="36" name="Line 42">
              <a:extLst>
                <a:ext uri="{FF2B5EF4-FFF2-40B4-BE49-F238E27FC236}">
                  <a16:creationId xmlns:a16="http://schemas.microsoft.com/office/drawing/2014/main" id="{1DA361D7-F74B-45EB-A9C0-089FC1B9E4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07480" y="5266489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Text Box 43">
              <a:extLst>
                <a:ext uri="{FF2B5EF4-FFF2-40B4-BE49-F238E27FC236}">
                  <a16:creationId xmlns:a16="http://schemas.microsoft.com/office/drawing/2014/main" id="{723725AE-751D-45CC-9172-7A360FA79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127" y="5326076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38" name="Text Box 44">
            <a:extLst>
              <a:ext uri="{FF2B5EF4-FFF2-40B4-BE49-F238E27FC236}">
                <a16:creationId xmlns:a16="http://schemas.microsoft.com/office/drawing/2014/main" id="{5785EE86-FEFB-4BFF-BFF4-74FC1E88A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447" y="1697866"/>
            <a:ext cx="2037737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G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Q[0]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之后：</a:t>
            </a:r>
          </a:p>
        </p:txBody>
      </p:sp>
      <p:sp>
        <p:nvSpPr>
          <p:cNvPr id="40" name="Text Box 46">
            <a:extLst>
              <a:ext uri="{FF2B5EF4-FFF2-40B4-BE49-F238E27FC236}">
                <a16:creationId xmlns:a16="http://schemas.microsoft.com/office/drawing/2014/main" id="{9BF075F0-C78B-4B23-BED4-6DAC7981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305" y="3201114"/>
            <a:ext cx="22859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2D9F560-33F3-470C-8216-FE190B46A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28966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5" name="Text Box 50">
            <a:extLst>
              <a:ext uri="{FF2B5EF4-FFF2-40B4-BE49-F238E27FC236}">
                <a16:creationId xmlns:a16="http://schemas.microsoft.com/office/drawing/2014/main" id="{0049D418-4315-425E-B5B1-D5E392717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128" y="2678376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BB2EC67-7972-4F2D-A78D-4D853EE55DE9}"/>
              </a:ext>
            </a:extLst>
          </p:cNvPr>
          <p:cNvSpPr/>
          <p:nvPr/>
        </p:nvSpPr>
        <p:spPr>
          <a:xfrm>
            <a:off x="4108096" y="2335160"/>
            <a:ext cx="576153" cy="366309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Text Box 23">
            <a:extLst>
              <a:ext uri="{FF2B5EF4-FFF2-40B4-BE49-F238E27FC236}">
                <a16:creationId xmlns:a16="http://schemas.microsoft.com/office/drawing/2014/main" id="{41AED782-A26F-445F-82E2-7701EF2B0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651790"/>
            <a:ext cx="3653634" cy="4171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循环队列可以看成首尾相连的环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EC1E1AA-B927-435B-A704-51297261233E}"/>
              </a:ext>
            </a:extLst>
          </p:cNvPr>
          <p:cNvGrpSpPr/>
          <p:nvPr/>
        </p:nvGrpSpPr>
        <p:grpSpPr>
          <a:xfrm>
            <a:off x="4091940" y="4140032"/>
            <a:ext cx="3388087" cy="2187125"/>
            <a:chOff x="3284922" y="4219640"/>
            <a:chExt cx="3729082" cy="2407249"/>
          </a:xfrm>
        </p:grpSpPr>
        <p:sp>
          <p:nvSpPr>
            <p:cNvPr id="71" name="Oval 2">
              <a:extLst>
                <a:ext uri="{FF2B5EF4-FFF2-40B4-BE49-F238E27FC236}">
                  <a16:creationId xmlns:a16="http://schemas.microsoft.com/office/drawing/2014/main" id="{98A19129-DF60-41E2-9202-0329D8F2C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922" y="4524440"/>
              <a:ext cx="3048000" cy="16764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2" name="Oval 3">
              <a:extLst>
                <a:ext uri="{FF2B5EF4-FFF2-40B4-BE49-F238E27FC236}">
                  <a16:creationId xmlns:a16="http://schemas.microsoft.com/office/drawing/2014/main" id="{C9FF1555-807C-497D-9959-0D848ECB1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922" y="5057840"/>
              <a:ext cx="1447800" cy="6096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altLang="zh-CN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F11E508B-4628-41B9-98A7-30E46F520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3722" y="4524440"/>
              <a:ext cx="0" cy="533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1A55F89D-E149-407A-BAD2-A42AF4D5A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3722" y="5667440"/>
              <a:ext cx="0" cy="533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91B677EB-2109-437C-8679-693D970737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9522" y="5515040"/>
              <a:ext cx="457200" cy="45720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EEDA9504-F3D4-4A3E-A175-382544772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23322" y="4676840"/>
              <a:ext cx="457200" cy="457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445D8415-9D9E-425F-939A-28F065BD0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0722" y="4905440"/>
              <a:ext cx="53340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Line 9">
              <a:extLst>
                <a:ext uri="{FF2B5EF4-FFF2-40B4-BE49-F238E27FC236}">
                  <a16:creationId xmlns:a16="http://schemas.microsoft.com/office/drawing/2014/main" id="{069A30D7-E11A-46F9-B594-E2FEFF6C4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3122" y="5591240"/>
              <a:ext cx="53340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Text Box 10">
              <a:extLst>
                <a:ext uri="{FF2B5EF4-FFF2-40B4-BE49-F238E27FC236}">
                  <a16:creationId xmlns:a16="http://schemas.microsoft.com/office/drawing/2014/main" id="{4BD018B8-ED6F-4867-9D2A-D25323040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22" y="5134040"/>
              <a:ext cx="30008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0" name="Text Box 11">
              <a:extLst>
                <a:ext uri="{FF2B5EF4-FFF2-40B4-BE49-F238E27FC236}">
                  <a16:creationId xmlns:a16="http://schemas.microsoft.com/office/drawing/2014/main" id="{1D93A725-C5D1-451C-9BF3-5009CF5DD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772" y="4219640"/>
              <a:ext cx="30008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1" name="Text Box 12">
              <a:extLst>
                <a:ext uri="{FF2B5EF4-FFF2-40B4-BE49-F238E27FC236}">
                  <a16:creationId xmlns:a16="http://schemas.microsoft.com/office/drawing/2014/main" id="{5E934802-35A5-4C15-A5DC-D3F9916F6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1572" y="4219640"/>
              <a:ext cx="30008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2" name="Text Box 13">
              <a:extLst>
                <a:ext uri="{FF2B5EF4-FFF2-40B4-BE49-F238E27FC236}">
                  <a16:creationId xmlns:a16="http://schemas.microsoft.com/office/drawing/2014/main" id="{39735283-C4A1-478F-9FEE-F1F33781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922" y="5057840"/>
              <a:ext cx="30008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83" name="Text Box 14">
              <a:extLst>
                <a:ext uri="{FF2B5EF4-FFF2-40B4-BE49-F238E27FC236}">
                  <a16:creationId xmlns:a16="http://schemas.microsoft.com/office/drawing/2014/main" id="{F9E4CD3F-B9F5-4C34-9BF6-399A446AA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722" y="6124640"/>
              <a:ext cx="30008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4" name="Text Box 15">
              <a:extLst>
                <a:ext uri="{FF2B5EF4-FFF2-40B4-BE49-F238E27FC236}">
                  <a16:creationId xmlns:a16="http://schemas.microsoft.com/office/drawing/2014/main" id="{AC309CB1-1B7C-4EC3-B43F-784CDC90B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6172" y="6124640"/>
              <a:ext cx="300082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5" name="Text Box 16">
              <a:extLst>
                <a:ext uri="{FF2B5EF4-FFF2-40B4-BE49-F238E27FC236}">
                  <a16:creationId xmlns:a16="http://schemas.microsoft.com/office/drawing/2014/main" id="{5EB6FCEC-F761-43D7-914C-CCCDEFCF8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8447" y="5078477"/>
              <a:ext cx="312906" cy="416524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  <p:sp>
          <p:nvSpPr>
            <p:cNvPr id="86" name="Text Box 17">
              <a:extLst>
                <a:ext uri="{FF2B5EF4-FFF2-40B4-BE49-F238E27FC236}">
                  <a16:creationId xmlns:a16="http://schemas.microsoft.com/office/drawing/2014/main" id="{AD96FC8C-438D-4504-B388-289ED806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6447" y="5667440"/>
              <a:ext cx="351378" cy="416524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G</a:t>
              </a:r>
            </a:p>
          </p:txBody>
        </p:sp>
        <p:sp>
          <p:nvSpPr>
            <p:cNvPr id="87" name="Text Box 18">
              <a:extLst>
                <a:ext uri="{FF2B5EF4-FFF2-40B4-BE49-F238E27FC236}">
                  <a16:creationId xmlns:a16="http://schemas.microsoft.com/office/drawing/2014/main" id="{6B969A25-5CDB-49AA-9906-DCF5EF6EC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22" y="4676840"/>
              <a:ext cx="351378" cy="416524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88" name="Text Box 19">
              <a:extLst>
                <a:ext uri="{FF2B5EF4-FFF2-40B4-BE49-F238E27FC236}">
                  <a16:creationId xmlns:a16="http://schemas.microsoft.com/office/drawing/2014/main" id="{B873E92E-6315-4C53-BD46-A7627B419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6772" y="4600640"/>
              <a:ext cx="325730" cy="416524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89" name="Text Box 20">
              <a:extLst>
                <a:ext uri="{FF2B5EF4-FFF2-40B4-BE49-F238E27FC236}">
                  <a16:creationId xmlns:a16="http://schemas.microsoft.com/office/drawing/2014/main" id="{F32DCD2A-8CC2-4B35-87D9-7B81DF893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122" y="5154677"/>
              <a:ext cx="377026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///</a:t>
              </a:r>
            </a:p>
          </p:txBody>
        </p:sp>
        <p:sp>
          <p:nvSpPr>
            <p:cNvPr id="90" name="Text Box 21">
              <a:extLst>
                <a:ext uri="{FF2B5EF4-FFF2-40B4-BE49-F238E27FC236}">
                  <a16:creationId xmlns:a16="http://schemas.microsoft.com/office/drawing/2014/main" id="{A9F009A6-4761-4E71-8D08-CDC2FC589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8247" y="5611877"/>
              <a:ext cx="377026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///</a:t>
              </a:r>
            </a:p>
          </p:txBody>
        </p:sp>
        <p:sp>
          <p:nvSpPr>
            <p:cNvPr id="93" name="Line 24">
              <a:extLst>
                <a:ext uri="{FF2B5EF4-FFF2-40B4-BE49-F238E27FC236}">
                  <a16:creationId xmlns:a16="http://schemas.microsoft.com/office/drawing/2014/main" id="{CCE14415-AF56-47FF-B4AE-CBB601E03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4522" y="4524440"/>
              <a:ext cx="2286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Text Box 25">
              <a:extLst>
                <a:ext uri="{FF2B5EF4-FFF2-40B4-BE49-F238E27FC236}">
                  <a16:creationId xmlns:a16="http://schemas.microsoft.com/office/drawing/2014/main" id="{681C49DD-3B8A-4BF2-B36D-88F66BD37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7972" y="4219640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  <p:sp>
          <p:nvSpPr>
            <p:cNvPr id="95" name="Line 26">
              <a:extLst>
                <a:ext uri="{FF2B5EF4-FFF2-40B4-BE49-F238E27FC236}">
                  <a16:creationId xmlns:a16="http://schemas.microsoft.com/office/drawing/2014/main" id="{9874384D-40EA-4B20-B0BB-387DC5F2E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2497" y="6124640"/>
              <a:ext cx="214313" cy="230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Text Box 27">
              <a:extLst>
                <a:ext uri="{FF2B5EF4-FFF2-40B4-BE49-F238E27FC236}">
                  <a16:creationId xmlns:a16="http://schemas.microsoft.com/office/drawing/2014/main" id="{746700A9-2877-4212-8E8C-0A8B0FC04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160" y="6210365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97" name="Text Box 22">
            <a:extLst>
              <a:ext uri="{FF2B5EF4-FFF2-40B4-BE49-F238E27FC236}">
                <a16:creationId xmlns:a16="http://schemas.microsoft.com/office/drawing/2014/main" id="{0F293C78-9625-4D0D-BF43-B94AB94F0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1313" y="4933862"/>
            <a:ext cx="1383799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H,I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</p:spTree>
    <p:extLst>
      <p:ext uri="{BB962C8B-B14F-4D97-AF65-F5344CB8AC3E}">
        <p14:creationId xmlns:p14="http://schemas.microsoft.com/office/powerpoint/2010/main" val="17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06028 -0.0018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1" animBg="1"/>
      <p:bldP spid="38" grpId="0"/>
      <p:bldP spid="40" grpId="1"/>
      <p:bldP spid="25" grpId="0"/>
      <p:bldP spid="42" grpId="0" animBg="1"/>
      <p:bldP spid="43" grpId="0" animBg="1"/>
      <p:bldP spid="9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43" name="Group 2">
            <a:extLst>
              <a:ext uri="{FF2B5EF4-FFF2-40B4-BE49-F238E27FC236}">
                <a16:creationId xmlns:a16="http://schemas.microsoft.com/office/drawing/2014/main" id="{D0ED9F59-E0BE-4B2B-A3AF-CC25E8636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90576"/>
              </p:ext>
            </p:extLst>
          </p:nvPr>
        </p:nvGraphicFramePr>
        <p:xfrm>
          <a:off x="3819525" y="4953665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F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Oval 19">
            <a:extLst>
              <a:ext uri="{FF2B5EF4-FFF2-40B4-BE49-F238E27FC236}">
                <a16:creationId xmlns:a16="http://schemas.microsoft.com/office/drawing/2014/main" id="{C9644A95-C1C0-40A0-8799-C414ADCBD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2383502"/>
            <a:ext cx="3048000" cy="16764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Oval 20">
            <a:extLst>
              <a:ext uri="{FF2B5EF4-FFF2-40B4-BE49-F238E27FC236}">
                <a16:creationId xmlns:a16="http://schemas.microsoft.com/office/drawing/2014/main" id="{7C4F1482-62E5-4CB1-8375-5375ADD39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2916902"/>
            <a:ext cx="1447800" cy="6096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Line 21">
            <a:extLst>
              <a:ext uri="{FF2B5EF4-FFF2-40B4-BE49-F238E27FC236}">
                <a16:creationId xmlns:a16="http://schemas.microsoft.com/office/drawing/2014/main" id="{B89B496A-A7D7-41B9-9F50-D01F227AF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2383502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Line 22">
            <a:extLst>
              <a:ext uri="{FF2B5EF4-FFF2-40B4-BE49-F238E27FC236}">
                <a16:creationId xmlns:a16="http://schemas.microsoft.com/office/drawing/2014/main" id="{CEB63FAA-DBF5-4546-BA6F-89B72B2F6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3526502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Line 23">
            <a:extLst>
              <a:ext uri="{FF2B5EF4-FFF2-40B4-BE49-F238E27FC236}">
                <a16:creationId xmlns:a16="http://schemas.microsoft.com/office/drawing/2014/main" id="{2AD4D424-D678-4E87-BFE8-E03B400F8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7925" y="3374102"/>
            <a:ext cx="457200" cy="4572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B7723778-1C98-4145-889A-A3011C881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81725" y="2535902"/>
            <a:ext cx="4572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Line 25">
            <a:extLst>
              <a:ext uri="{FF2B5EF4-FFF2-40B4-BE49-F238E27FC236}">
                <a16:creationId xmlns:a16="http://schemas.microsoft.com/office/drawing/2014/main" id="{E8B68196-F86B-49F7-BD52-B11D0ED05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25" y="2764502"/>
            <a:ext cx="5334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Line 26">
            <a:extLst>
              <a:ext uri="{FF2B5EF4-FFF2-40B4-BE49-F238E27FC236}">
                <a16:creationId xmlns:a16="http://schemas.microsoft.com/office/drawing/2014/main" id="{F4E1A65C-16E8-41DA-A50A-E4EB8EBE7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1525" y="3450302"/>
            <a:ext cx="5334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Text Box 27">
            <a:extLst>
              <a:ext uri="{FF2B5EF4-FFF2-40B4-BE49-F238E27FC236}">
                <a16:creationId xmlns:a16="http://schemas.microsoft.com/office/drawing/2014/main" id="{F17087EE-620F-4EAC-90D6-8ABD15E8A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2993102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54" name="Text Box 28">
            <a:extLst>
              <a:ext uri="{FF2B5EF4-FFF2-40B4-BE49-F238E27FC236}">
                <a16:creationId xmlns:a16="http://schemas.microsoft.com/office/drawing/2014/main" id="{96FE6A9D-0EB6-4EB4-B215-EE5B89AA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2154902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55" name="Text Box 29">
            <a:extLst>
              <a:ext uri="{FF2B5EF4-FFF2-40B4-BE49-F238E27FC236}">
                <a16:creationId xmlns:a16="http://schemas.microsoft.com/office/drawing/2014/main" id="{F6D1A72B-6052-4456-88FA-3B195C3F4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1926302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56" name="Text Box 30">
            <a:extLst>
              <a:ext uri="{FF2B5EF4-FFF2-40B4-BE49-F238E27FC236}">
                <a16:creationId xmlns:a16="http://schemas.microsoft.com/office/drawing/2014/main" id="{8E2749D7-6B7B-4728-BA40-91635DD8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2916902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57" name="Text Box 31">
            <a:extLst>
              <a:ext uri="{FF2B5EF4-FFF2-40B4-BE49-F238E27FC236}">
                <a16:creationId xmlns:a16="http://schemas.microsoft.com/office/drawing/2014/main" id="{F2F4AFE2-41A5-4A4E-AD35-E6B7D3703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3907502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58" name="Text Box 32">
            <a:extLst>
              <a:ext uri="{FF2B5EF4-FFF2-40B4-BE49-F238E27FC236}">
                <a16:creationId xmlns:a16="http://schemas.microsoft.com/office/drawing/2014/main" id="{7060C6E2-3C96-44C9-B8EA-909B4B1BC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75" y="3907502"/>
            <a:ext cx="300082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59" name="Text Box 33">
            <a:extLst>
              <a:ext uri="{FF2B5EF4-FFF2-40B4-BE49-F238E27FC236}">
                <a16:creationId xmlns:a16="http://schemas.microsoft.com/office/drawing/2014/main" id="{33283CFF-699D-4A3D-BEF2-E5CC51E0F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850" y="2937540"/>
            <a:ext cx="312906" cy="416524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sp>
        <p:nvSpPr>
          <p:cNvPr id="60" name="Text Box 34">
            <a:extLst>
              <a:ext uri="{FF2B5EF4-FFF2-40B4-BE49-F238E27FC236}">
                <a16:creationId xmlns:a16="http://schemas.microsoft.com/office/drawing/2014/main" id="{00289591-7584-4F46-B858-E17EF569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850" y="3526502"/>
            <a:ext cx="364202" cy="416524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G</a:t>
            </a:r>
          </a:p>
        </p:txBody>
      </p:sp>
      <p:sp>
        <p:nvSpPr>
          <p:cNvPr id="61" name="Text Box 35">
            <a:extLst>
              <a:ext uri="{FF2B5EF4-FFF2-40B4-BE49-F238E27FC236}">
                <a16:creationId xmlns:a16="http://schemas.microsoft.com/office/drawing/2014/main" id="{CA7D00CD-09A1-464C-8639-020B659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25" y="2535902"/>
            <a:ext cx="351378" cy="416524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</a:p>
        </p:txBody>
      </p:sp>
      <p:sp>
        <p:nvSpPr>
          <p:cNvPr id="62" name="Text Box 36">
            <a:extLst>
              <a:ext uri="{FF2B5EF4-FFF2-40B4-BE49-F238E27FC236}">
                <a16:creationId xmlns:a16="http://schemas.microsoft.com/office/drawing/2014/main" id="{A2473E55-81DD-49B6-9EA0-4FF73395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2459702"/>
            <a:ext cx="338554" cy="416524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63" name="Text Box 37">
            <a:extLst>
              <a:ext uri="{FF2B5EF4-FFF2-40B4-BE49-F238E27FC236}">
                <a16:creationId xmlns:a16="http://schemas.microsoft.com/office/drawing/2014/main" id="{DF2A5E2E-9FD0-4B38-A193-F3E851E97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3069302"/>
            <a:ext cx="261610" cy="416524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</a:p>
        </p:txBody>
      </p:sp>
      <p:sp>
        <p:nvSpPr>
          <p:cNvPr id="64" name="Text Box 38">
            <a:extLst>
              <a:ext uri="{FF2B5EF4-FFF2-40B4-BE49-F238E27FC236}">
                <a16:creationId xmlns:a16="http://schemas.microsoft.com/office/drawing/2014/main" id="{8A52BB34-B998-4F77-B5F9-D36BEC0BD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3526502"/>
            <a:ext cx="340156" cy="416524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</a:t>
            </a:r>
          </a:p>
        </p:txBody>
      </p:sp>
      <p:sp>
        <p:nvSpPr>
          <p:cNvPr id="65" name="Text Box 39">
            <a:extLst>
              <a:ext uri="{FF2B5EF4-FFF2-40B4-BE49-F238E27FC236}">
                <a16:creationId xmlns:a16="http://schemas.microsoft.com/office/drawing/2014/main" id="{FAD20DD8-A11C-41F4-A2C2-3B44C0915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540" y="1256940"/>
            <a:ext cx="173637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H,I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进队之后</a:t>
            </a:r>
          </a:p>
        </p:txBody>
      </p:sp>
      <p:sp>
        <p:nvSpPr>
          <p:cNvPr id="66" name="Line 40">
            <a:extLst>
              <a:ext uri="{FF2B5EF4-FFF2-40B4-BE49-F238E27FC236}">
                <a16:creationId xmlns:a16="http://schemas.microsoft.com/office/drawing/2014/main" id="{095F6EB7-DA74-4F33-BAF6-42A9732F0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2061240"/>
            <a:ext cx="161925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Text Box 41">
            <a:extLst>
              <a:ext uri="{FF2B5EF4-FFF2-40B4-BE49-F238E27FC236}">
                <a16:creationId xmlns:a16="http://schemas.microsoft.com/office/drawing/2014/main" id="{E9E846AF-4D23-4972-B8C9-10CA14A68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3613" y="1632615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sp>
        <p:nvSpPr>
          <p:cNvPr id="68" name="Line 42">
            <a:extLst>
              <a:ext uri="{FF2B5EF4-FFF2-40B4-BE49-F238E27FC236}">
                <a16:creationId xmlns:a16="http://schemas.microsoft.com/office/drawing/2014/main" id="{4E224998-3B1F-472A-B02D-EC23FAB37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6888" y="2289840"/>
            <a:ext cx="2762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 Box 43">
            <a:extLst>
              <a:ext uri="{FF2B5EF4-FFF2-40B4-BE49-F238E27FC236}">
                <a16:creationId xmlns:a16="http://schemas.microsoft.com/office/drawing/2014/main" id="{3E791537-96AA-470D-BAFF-87261F715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338" y="1858040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r</a:t>
            </a:r>
          </a:p>
        </p:txBody>
      </p:sp>
      <p:sp>
        <p:nvSpPr>
          <p:cNvPr id="70" name="Line 44">
            <a:extLst>
              <a:ext uri="{FF2B5EF4-FFF2-40B4-BE49-F238E27FC236}">
                <a16:creationId xmlns:a16="http://schemas.microsoft.com/office/drawing/2014/main" id="{08B9A39C-7536-4198-8428-AC574B415A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0157" y="556326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Line 45">
            <a:extLst>
              <a:ext uri="{FF2B5EF4-FFF2-40B4-BE49-F238E27FC236}">
                <a16:creationId xmlns:a16="http://schemas.microsoft.com/office/drawing/2014/main" id="{75BC061B-49B7-4810-8702-02322332C8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7807" y="5563265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Box 46">
            <a:extLst>
              <a:ext uri="{FF2B5EF4-FFF2-40B4-BE49-F238E27FC236}">
                <a16:creationId xmlns:a16="http://schemas.microsoft.com/office/drawing/2014/main" id="{D5E2D522-0819-4849-9136-98C6A8EC5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940" y="5852579"/>
            <a:ext cx="4730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sp>
        <p:nvSpPr>
          <p:cNvPr id="73" name="Text Box 47">
            <a:extLst>
              <a:ext uri="{FF2B5EF4-FFF2-40B4-BE49-F238E27FC236}">
                <a16:creationId xmlns:a16="http://schemas.microsoft.com/office/drawing/2014/main" id="{3EED65C4-3C81-4F90-A2A9-273F32604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465" y="5852579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</a:t>
            </a:r>
          </a:p>
        </p:txBody>
      </p:sp>
      <p:sp>
        <p:nvSpPr>
          <p:cNvPr id="74" name="Text Box 48">
            <a:extLst>
              <a:ext uri="{FF2B5EF4-FFF2-40B4-BE49-F238E27FC236}">
                <a16:creationId xmlns:a16="http://schemas.microsoft.com/office/drawing/2014/main" id="{0B829E44-2218-42B2-BD2B-8EEB3B77E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12" y="1644189"/>
            <a:ext cx="1181734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满队列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”</a:t>
            </a:r>
          </a:p>
        </p:txBody>
      </p:sp>
      <p:sp>
        <p:nvSpPr>
          <p:cNvPr id="75" name="Text Box 49">
            <a:extLst>
              <a:ext uri="{FF2B5EF4-FFF2-40B4-BE49-F238E27FC236}">
                <a16:creationId xmlns:a16="http://schemas.microsoft.com/office/drawing/2014/main" id="{73A66538-583B-452B-A942-DC483C97C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5" y="2571102"/>
            <a:ext cx="1600200" cy="125348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f=r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时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满队列？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84C9A36-0A5F-4EBB-989D-57C1DC61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0803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42" name="Text Box 50">
            <a:extLst>
              <a:ext uri="{FF2B5EF4-FFF2-40B4-BE49-F238E27FC236}">
                <a16:creationId xmlns:a16="http://schemas.microsoft.com/office/drawing/2014/main" id="{4F713DF2-297F-41CD-85E6-9CA5FB34E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366" y="5293448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77" name="Text Box 48">
            <a:extLst>
              <a:ext uri="{FF2B5EF4-FFF2-40B4-BE49-F238E27FC236}">
                <a16:creationId xmlns:a16="http://schemas.microsoft.com/office/drawing/2014/main" id="{8FD4B021-6ED0-476E-BAB9-EEC909C7B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204" y="2958488"/>
            <a:ext cx="954107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二义性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29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/>
      <p:bldP spid="73" grpId="0"/>
      <p:bldP spid="74" grpId="0"/>
      <p:bldP spid="75" grpId="0" animBg="1"/>
      <p:bldP spid="42" grpId="0"/>
      <p:bldP spid="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208765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E1B719D-6B26-4A42-9D7D-BD0D40FFE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121031"/>
              </p:ext>
            </p:extLst>
          </p:nvPr>
        </p:nvGraphicFramePr>
        <p:xfrm>
          <a:off x="3698837" y="2358134"/>
          <a:ext cx="3886200" cy="4572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6D7270BC-0F74-4E63-BD6B-0C7CD7AB3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960671"/>
              </p:ext>
            </p:extLst>
          </p:nvPr>
        </p:nvGraphicFramePr>
        <p:xfrm>
          <a:off x="3717887" y="4104546"/>
          <a:ext cx="3886200" cy="4572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Group 35">
            <a:extLst>
              <a:ext uri="{FF2B5EF4-FFF2-40B4-BE49-F238E27FC236}">
                <a16:creationId xmlns:a16="http://schemas.microsoft.com/office/drawing/2014/main" id="{13A402F4-9B9C-4F3D-ABE7-D829145F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41292"/>
              </p:ext>
            </p:extLst>
          </p:nvPr>
        </p:nvGraphicFramePr>
        <p:xfrm>
          <a:off x="3709950" y="5806644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Text Box 54">
            <a:extLst>
              <a:ext uri="{FF2B5EF4-FFF2-40B4-BE49-F238E27FC236}">
                <a16:creationId xmlns:a16="http://schemas.microsoft.com/office/drawing/2014/main" id="{C50DA1CC-D882-4A43-A873-DD909E396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2091" y="4108614"/>
            <a:ext cx="1088824" cy="41716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A5603474-0EAA-43FA-9345-3C1340E62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9972" y="5801881"/>
            <a:ext cx="1524776" cy="41716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B,C,D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DBE904-820E-4FE2-9513-38BF279D07E5}"/>
              </a:ext>
            </a:extLst>
          </p:cNvPr>
          <p:cNvGrpSpPr/>
          <p:nvPr/>
        </p:nvGrpSpPr>
        <p:grpSpPr>
          <a:xfrm>
            <a:off x="4322844" y="4760086"/>
            <a:ext cx="261610" cy="422118"/>
            <a:chOff x="4541123" y="5508196"/>
            <a:chExt cx="261610" cy="422118"/>
          </a:xfrm>
        </p:grpSpPr>
        <p:sp>
          <p:nvSpPr>
            <p:cNvPr id="45" name="Line 59">
              <a:extLst>
                <a:ext uri="{FF2B5EF4-FFF2-40B4-BE49-F238E27FC236}">
                  <a16:creationId xmlns:a16="http://schemas.microsoft.com/office/drawing/2014/main" id="{C9BFEF9C-DAC0-48C7-8CCF-B655FDCA0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9072" y="5508196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Text Box 61">
              <a:extLst>
                <a:ext uri="{FF2B5EF4-FFF2-40B4-BE49-F238E27FC236}">
                  <a16:creationId xmlns:a16="http://schemas.microsoft.com/office/drawing/2014/main" id="{70D14743-4DE3-4A26-9089-13B5B2A22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123" y="5513790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8D2627F-F0AC-4F9F-BCE3-1032CD60DC03}"/>
              </a:ext>
            </a:extLst>
          </p:cNvPr>
          <p:cNvGrpSpPr/>
          <p:nvPr/>
        </p:nvGrpSpPr>
        <p:grpSpPr>
          <a:xfrm>
            <a:off x="4736495" y="4732780"/>
            <a:ext cx="302623" cy="416524"/>
            <a:chOff x="5501356" y="5480890"/>
            <a:chExt cx="302623" cy="416524"/>
          </a:xfrm>
        </p:grpSpPr>
        <p:sp>
          <p:nvSpPr>
            <p:cNvPr id="46" name="Line 60">
              <a:extLst>
                <a:ext uri="{FF2B5EF4-FFF2-40B4-BE49-F238E27FC236}">
                  <a16:creationId xmlns:a16="http://schemas.microsoft.com/office/drawing/2014/main" id="{B77D7479-9332-4C2D-9D01-B9925029E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11640" y="5508196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Text Box 62">
              <a:extLst>
                <a:ext uri="{FF2B5EF4-FFF2-40B4-BE49-F238E27FC236}">
                  <a16:creationId xmlns:a16="http://schemas.microsoft.com/office/drawing/2014/main" id="{8CD9FD2A-2164-4F24-8209-11DD9029AC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1356" y="5480890"/>
              <a:ext cx="302623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B004C79-1B03-4EB6-93B3-98FE6F2159A0}"/>
              </a:ext>
            </a:extLst>
          </p:cNvPr>
          <p:cNvGrpSpPr/>
          <p:nvPr/>
        </p:nvGrpSpPr>
        <p:grpSpPr>
          <a:xfrm>
            <a:off x="4279183" y="6442460"/>
            <a:ext cx="261610" cy="424987"/>
            <a:chOff x="6217555" y="7595421"/>
            <a:chExt cx="261610" cy="424987"/>
          </a:xfrm>
        </p:grpSpPr>
        <p:sp>
          <p:nvSpPr>
            <p:cNvPr id="49" name="Line 63">
              <a:extLst>
                <a:ext uri="{FF2B5EF4-FFF2-40B4-BE49-F238E27FC236}">
                  <a16:creationId xmlns:a16="http://schemas.microsoft.com/office/drawing/2014/main" id="{2A767BAC-158C-4414-8A1A-1D7C09024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75752" y="7595421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Text Box 65">
              <a:extLst>
                <a:ext uri="{FF2B5EF4-FFF2-40B4-BE49-F238E27FC236}">
                  <a16:creationId xmlns:a16="http://schemas.microsoft.com/office/drawing/2014/main" id="{B764006F-4C8A-4278-BFE1-1B37585B2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7555" y="7603884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FB2747F-2CDA-4200-AEF2-87465610F84E}"/>
              </a:ext>
            </a:extLst>
          </p:cNvPr>
          <p:cNvGrpSpPr/>
          <p:nvPr/>
        </p:nvGrpSpPr>
        <p:grpSpPr>
          <a:xfrm>
            <a:off x="5416773" y="6418471"/>
            <a:ext cx="301836" cy="416524"/>
            <a:chOff x="9052952" y="7570496"/>
            <a:chExt cx="301836" cy="416524"/>
          </a:xfrm>
        </p:grpSpPr>
        <p:sp>
          <p:nvSpPr>
            <p:cNvPr id="50" name="Line 64">
              <a:extLst>
                <a:ext uri="{FF2B5EF4-FFF2-40B4-BE49-F238E27FC236}">
                  <a16:creationId xmlns:a16="http://schemas.microsoft.com/office/drawing/2014/main" id="{798F0D2B-0D72-4DF5-8F2A-73DEE7982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66552" y="7595421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Text Box 66">
              <a:extLst>
                <a:ext uri="{FF2B5EF4-FFF2-40B4-BE49-F238E27FC236}">
                  <a16:creationId xmlns:a16="http://schemas.microsoft.com/office/drawing/2014/main" id="{1F1BE231-471C-416C-8927-201497981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2952" y="7570496"/>
              <a:ext cx="301836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53" name="Text Box 67">
            <a:extLst>
              <a:ext uri="{FF2B5EF4-FFF2-40B4-BE49-F238E27FC236}">
                <a16:creationId xmlns:a16="http://schemas.microsoft.com/office/drawing/2014/main" id="{5F11D17B-27A8-40D0-A404-E598D9801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352" y="5008913"/>
            <a:ext cx="22098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B,C,D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54" name="Text Box 68">
            <a:extLst>
              <a:ext uri="{FF2B5EF4-FFF2-40B4-BE49-F238E27FC236}">
                <a16:creationId xmlns:a16="http://schemas.microsoft.com/office/drawing/2014/main" id="{C09288B4-90E9-4F1D-8A54-DB4F58E73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40" y="1763829"/>
            <a:ext cx="5908762" cy="41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(1)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初始化    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f = r = 1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； 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只要在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的范围内相等即可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 Box 69">
            <a:extLst>
              <a:ext uri="{FF2B5EF4-FFF2-40B4-BE49-F238E27FC236}">
                <a16:creationId xmlns:a16="http://schemas.microsoft.com/office/drawing/2014/main" id="{E21DBEC2-312D-4A5B-BC00-0CDF21B0A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017" y="3318828"/>
            <a:ext cx="221138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   </a:t>
            </a:r>
          </a:p>
        </p:txBody>
      </p:sp>
      <p:sp>
        <p:nvSpPr>
          <p:cNvPr id="56" name="Text Box 70">
            <a:extLst>
              <a:ext uri="{FF2B5EF4-FFF2-40B4-BE49-F238E27FC236}">
                <a16:creationId xmlns:a16="http://schemas.microsoft.com/office/drawing/2014/main" id="{FDE823B8-8533-4ECD-B10B-82072E840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236" y="2358134"/>
            <a:ext cx="877163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</a:t>
            </a:r>
          </a:p>
        </p:txBody>
      </p:sp>
      <p:sp>
        <p:nvSpPr>
          <p:cNvPr id="57" name="Text Box 72">
            <a:extLst>
              <a:ext uri="{FF2B5EF4-FFF2-40B4-BE49-F238E27FC236}">
                <a16:creationId xmlns:a16="http://schemas.microsoft.com/office/drawing/2014/main" id="{B54B758A-8DD6-4AC4-B4B5-7674F6369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820" y="1394076"/>
            <a:ext cx="8656429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 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指向队头元素；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队尾元素后一空单元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lang="en-US" altLang="zh-CN" sz="1800" kern="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Q[0..5]</a:t>
            </a:r>
            <a:r>
              <a:rPr lang="zh-CN" altLang="en-US" sz="1800" kern="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为循环队列</a:t>
            </a:r>
            <a:endParaRPr kumimoji="0" lang="en-US" altLang="zh-CN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B72FA60-279C-479E-8124-DFF0C3165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492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A6E79F8-B5FD-49DD-B31D-D193BE82CC91}"/>
              </a:ext>
            </a:extLst>
          </p:cNvPr>
          <p:cNvSpPr txBox="1"/>
          <p:nvPr/>
        </p:nvSpPr>
        <p:spPr>
          <a:xfrm>
            <a:off x="2713613" y="891253"/>
            <a:ext cx="6107288" cy="45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3.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方法二的实现方法：</a:t>
            </a:r>
          </a:p>
        </p:txBody>
      </p:sp>
      <p:sp>
        <p:nvSpPr>
          <p:cNvPr id="61" name="Text Box 50">
            <a:extLst>
              <a:ext uri="{FF2B5EF4-FFF2-40B4-BE49-F238E27FC236}">
                <a16:creationId xmlns:a16="http://schemas.microsoft.com/office/drawing/2014/main" id="{09A1C40D-F6A1-486B-8D1F-F5D322B41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361" y="2748667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63" name="Text Box 50">
            <a:extLst>
              <a:ext uri="{FF2B5EF4-FFF2-40B4-BE49-F238E27FC236}">
                <a16:creationId xmlns:a16="http://schemas.microsoft.com/office/drawing/2014/main" id="{0D18EEAF-CAB1-416F-90DA-30785C0EF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360" y="4426969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64" name="Text Box 50">
            <a:extLst>
              <a:ext uri="{FF2B5EF4-FFF2-40B4-BE49-F238E27FC236}">
                <a16:creationId xmlns:a16="http://schemas.microsoft.com/office/drawing/2014/main" id="{8FFDA4F6-4FE9-486D-96A0-E0CCCF6C0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361" y="6174880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91761B-1BC0-4DF8-ADDF-7F32C1E8638D}"/>
              </a:ext>
            </a:extLst>
          </p:cNvPr>
          <p:cNvGrpSpPr/>
          <p:nvPr/>
        </p:nvGrpSpPr>
        <p:grpSpPr>
          <a:xfrm>
            <a:off x="4276309" y="3016429"/>
            <a:ext cx="760493" cy="449869"/>
            <a:chOff x="4427548" y="3675839"/>
            <a:chExt cx="760493" cy="449869"/>
          </a:xfrm>
        </p:grpSpPr>
        <p:sp>
          <p:nvSpPr>
            <p:cNvPr id="41" name="Line 55">
              <a:extLst>
                <a:ext uri="{FF2B5EF4-FFF2-40B4-BE49-F238E27FC236}">
                  <a16:creationId xmlns:a16="http://schemas.microsoft.com/office/drawing/2014/main" id="{51FFB258-92BC-4C21-AD62-531D7DA2D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4474" y="3675839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Line 56">
              <a:extLst>
                <a:ext uri="{FF2B5EF4-FFF2-40B4-BE49-F238E27FC236}">
                  <a16:creationId xmlns:a16="http://schemas.microsoft.com/office/drawing/2014/main" id="{2EC6B679-D484-4DF7-920F-B433D443BC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324" y="3675839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Text Box 57">
              <a:extLst>
                <a:ext uri="{FF2B5EF4-FFF2-40B4-BE49-F238E27FC236}">
                  <a16:creationId xmlns:a16="http://schemas.microsoft.com/office/drawing/2014/main" id="{8027C7D6-149A-470B-885C-EEDA13334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548" y="3709184"/>
              <a:ext cx="329045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f </a:t>
              </a:r>
            </a:p>
          </p:txBody>
        </p:sp>
        <p:sp>
          <p:nvSpPr>
            <p:cNvPr id="65" name="Text Box 57">
              <a:extLst>
                <a:ext uri="{FF2B5EF4-FFF2-40B4-BE49-F238E27FC236}">
                  <a16:creationId xmlns:a16="http://schemas.microsoft.com/office/drawing/2014/main" id="{F08E3363-5803-417B-A869-E8EDCA19B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996" y="3675839"/>
              <a:ext cx="329045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A40C9020-6190-4F25-8601-A23D668EB0F1}"/>
              </a:ext>
            </a:extLst>
          </p:cNvPr>
          <p:cNvSpPr txBox="1"/>
          <p:nvPr/>
        </p:nvSpPr>
        <p:spPr>
          <a:xfrm>
            <a:off x="3715630" y="3646381"/>
            <a:ext cx="2053574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Q[r] = 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++r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6DCCB31-28BB-4E1D-9C69-4AB05532B443}"/>
              </a:ext>
            </a:extLst>
          </p:cNvPr>
          <p:cNvSpPr/>
          <p:nvPr/>
        </p:nvSpPr>
        <p:spPr>
          <a:xfrm>
            <a:off x="4389825" y="4126763"/>
            <a:ext cx="599809" cy="41864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D6D9F45-0052-453E-A534-4F8BCF0264E5}"/>
              </a:ext>
            </a:extLst>
          </p:cNvPr>
          <p:cNvSpPr txBox="1"/>
          <p:nvPr/>
        </p:nvSpPr>
        <p:spPr>
          <a:xfrm>
            <a:off x="3717887" y="5349214"/>
            <a:ext cx="4426522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Q[r++]=B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Q[r++]=C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Q[r++]=D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E6A6AFB-D0AF-4C07-8912-B1FC621DCFF3}"/>
              </a:ext>
            </a:extLst>
          </p:cNvPr>
          <p:cNvSpPr/>
          <p:nvPr/>
        </p:nvSpPr>
        <p:spPr>
          <a:xfrm>
            <a:off x="5031307" y="5823034"/>
            <a:ext cx="599809" cy="374861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0873DB2-CEFB-416D-89D6-CACAE83651FB}"/>
              </a:ext>
            </a:extLst>
          </p:cNvPr>
          <p:cNvSpPr/>
          <p:nvPr/>
        </p:nvSpPr>
        <p:spPr>
          <a:xfrm>
            <a:off x="5660987" y="5823034"/>
            <a:ext cx="599809" cy="374861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1D8CBC0-784F-4C83-B5CC-B7DB036BB2F1}"/>
              </a:ext>
            </a:extLst>
          </p:cNvPr>
          <p:cNvSpPr/>
          <p:nvPr/>
        </p:nvSpPr>
        <p:spPr>
          <a:xfrm>
            <a:off x="6336386" y="5832326"/>
            <a:ext cx="599809" cy="365570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04206 0.0083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15677 0.0013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53" grpId="0"/>
      <p:bldP spid="54" grpId="0"/>
      <p:bldP spid="55" grpId="0"/>
      <p:bldP spid="56" grpId="0" animBg="1"/>
      <p:bldP spid="57" grpId="0"/>
      <p:bldP spid="61" grpId="0"/>
      <p:bldP spid="63" grpId="0"/>
      <p:bldP spid="64" grpId="0"/>
      <p:bldP spid="66" grpId="0"/>
      <p:bldP spid="67" grpId="0" animBg="1"/>
      <p:bldP spid="69" grpId="0"/>
      <p:bldP spid="70" grpId="0" animBg="1"/>
      <p:bldP spid="71" grpId="0" animBg="1"/>
      <p:bldP spid="7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33" name="Group 2">
            <a:extLst>
              <a:ext uri="{FF2B5EF4-FFF2-40B4-BE49-F238E27FC236}">
                <a16:creationId xmlns:a16="http://schemas.microsoft.com/office/drawing/2014/main" id="{D701E886-AB05-4EE7-A560-E4CAB2901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97559"/>
              </p:ext>
            </p:extLst>
          </p:nvPr>
        </p:nvGraphicFramePr>
        <p:xfrm>
          <a:off x="4983466" y="1319872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8A2BE253-D6BD-4EC4-A2DE-262F339D505D}"/>
              </a:ext>
            </a:extLst>
          </p:cNvPr>
          <p:cNvGrpSpPr/>
          <p:nvPr/>
        </p:nvGrpSpPr>
        <p:grpSpPr>
          <a:xfrm>
            <a:off x="5815700" y="2017242"/>
            <a:ext cx="261610" cy="569957"/>
            <a:chOff x="5815700" y="2042185"/>
            <a:chExt cx="261610" cy="569957"/>
          </a:xfrm>
        </p:grpSpPr>
        <p:sp>
          <p:nvSpPr>
            <p:cNvPr id="36" name="Line 20">
              <a:extLst>
                <a:ext uri="{FF2B5EF4-FFF2-40B4-BE49-F238E27FC236}">
                  <a16:creationId xmlns:a16="http://schemas.microsoft.com/office/drawing/2014/main" id="{B6A8BB5E-3347-46A5-A359-F91DAF9E3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6505" y="2042185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Text Box 21">
              <a:extLst>
                <a:ext uri="{FF2B5EF4-FFF2-40B4-BE49-F238E27FC236}">
                  <a16:creationId xmlns:a16="http://schemas.microsoft.com/office/drawing/2014/main" id="{697B535D-4FD0-4787-AA77-CB3713A9A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5700" y="2195618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03077D-777D-48E8-900D-07EF67583523}"/>
              </a:ext>
            </a:extLst>
          </p:cNvPr>
          <p:cNvGrpSpPr/>
          <p:nvPr/>
        </p:nvGrpSpPr>
        <p:grpSpPr>
          <a:xfrm>
            <a:off x="8498821" y="2017242"/>
            <a:ext cx="311150" cy="502489"/>
            <a:chOff x="8498821" y="2017242"/>
            <a:chExt cx="311150" cy="502489"/>
          </a:xfrm>
        </p:grpSpPr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D122BE2F-38A2-40A4-83C4-55BE33B39A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8390" y="2017242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Text Box 22">
              <a:extLst>
                <a:ext uri="{FF2B5EF4-FFF2-40B4-BE49-F238E27FC236}">
                  <a16:creationId xmlns:a16="http://schemas.microsoft.com/office/drawing/2014/main" id="{A63D1F76-96F9-476C-9CB5-8762A7F89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8821" y="2103207"/>
              <a:ext cx="31115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39" name="Text Box 23">
            <a:extLst>
              <a:ext uri="{FF2B5EF4-FFF2-40B4-BE49-F238E27FC236}">
                <a16:creationId xmlns:a16="http://schemas.microsoft.com/office/drawing/2014/main" id="{91BB9E2B-CCF4-4A91-8B9A-01B47966B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841" y="1164940"/>
            <a:ext cx="2209800" cy="149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(3) B,C,D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Q[r++]=B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Q[r++]=C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Q[r++]=D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graphicFrame>
        <p:nvGraphicFramePr>
          <p:cNvPr id="40" name="Group 24">
            <a:extLst>
              <a:ext uri="{FF2B5EF4-FFF2-40B4-BE49-F238E27FC236}">
                <a16:creationId xmlns:a16="http://schemas.microsoft.com/office/drawing/2014/main" id="{9AC7B02B-2EA7-4D64-8740-71F3EFFF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74838"/>
              </p:ext>
            </p:extLst>
          </p:nvPr>
        </p:nvGraphicFramePr>
        <p:xfrm>
          <a:off x="4983466" y="3056597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42">
            <a:extLst>
              <a:ext uri="{FF2B5EF4-FFF2-40B4-BE49-F238E27FC236}">
                <a16:creationId xmlns:a16="http://schemas.microsoft.com/office/drawing/2014/main" id="{6CE18977-F45A-486C-9608-79BBEFE246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55341" y="381859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9334B1E-1BF1-4303-A06F-C04F62101F5B}"/>
              </a:ext>
            </a:extLst>
          </p:cNvPr>
          <p:cNvGrpSpPr/>
          <p:nvPr/>
        </p:nvGrpSpPr>
        <p:grpSpPr>
          <a:xfrm>
            <a:off x="5815700" y="3788889"/>
            <a:ext cx="261610" cy="678462"/>
            <a:chOff x="5815700" y="3788889"/>
            <a:chExt cx="261610" cy="678462"/>
          </a:xfrm>
        </p:grpSpPr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5F0B5081-7F53-4F20-A725-324948F16E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55400" y="3788889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Text Box 43">
              <a:extLst>
                <a:ext uri="{FF2B5EF4-FFF2-40B4-BE49-F238E27FC236}">
                  <a16:creationId xmlns:a16="http://schemas.microsoft.com/office/drawing/2014/main" id="{22AEE635-8F51-4368-BB88-65B8038A3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5700" y="4050827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sp>
        <p:nvSpPr>
          <p:cNvPr id="45" name="Text Box 44">
            <a:extLst>
              <a:ext uri="{FF2B5EF4-FFF2-40B4-BE49-F238E27FC236}">
                <a16:creationId xmlns:a16="http://schemas.microsoft.com/office/drawing/2014/main" id="{47171B31-EEFF-4E1B-ADBE-1AED2792E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591" y="4047197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83A08ABF-C563-4D7D-A553-093A3E709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853" y="2855254"/>
            <a:ext cx="2438400" cy="149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(4) A,B,C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e1=Q[f++]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e2=Q[f++]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e3=Q[f++]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551511AB-83C1-41E4-9D34-DDA4E3C8C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114" y="4788653"/>
            <a:ext cx="1075936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graphicFrame>
        <p:nvGraphicFramePr>
          <p:cNvPr id="48" name="Group 47">
            <a:extLst>
              <a:ext uri="{FF2B5EF4-FFF2-40B4-BE49-F238E27FC236}">
                <a16:creationId xmlns:a16="http://schemas.microsoft.com/office/drawing/2014/main" id="{71CC55CA-A0F4-4806-8015-E09091F2F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98153"/>
              </p:ext>
            </p:extLst>
          </p:nvPr>
        </p:nvGraphicFramePr>
        <p:xfrm>
          <a:off x="5086653" y="4793322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Line 64">
            <a:extLst>
              <a:ext uri="{FF2B5EF4-FFF2-40B4-BE49-F238E27FC236}">
                <a16:creationId xmlns:a16="http://schemas.microsoft.com/office/drawing/2014/main" id="{3335AFFA-FF57-4A9F-8C82-C63D9B585D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7016" y="5629934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Text Box 66">
            <a:extLst>
              <a:ext uri="{FF2B5EF4-FFF2-40B4-BE49-F238E27FC236}">
                <a16:creationId xmlns:a16="http://schemas.microsoft.com/office/drawing/2014/main" id="{67E62113-4D5D-44A8-8B42-5A589CD47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2866" y="5891872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7D935E-00E6-44F9-ADB9-B2DA125D3636}"/>
              </a:ext>
            </a:extLst>
          </p:cNvPr>
          <p:cNvGrpSpPr/>
          <p:nvPr/>
        </p:nvGrpSpPr>
        <p:grpSpPr>
          <a:xfrm>
            <a:off x="8523591" y="5609023"/>
            <a:ext cx="261610" cy="645124"/>
            <a:chOff x="5186666" y="5629934"/>
            <a:chExt cx="261610" cy="645124"/>
          </a:xfrm>
        </p:grpSpPr>
        <p:sp>
          <p:nvSpPr>
            <p:cNvPr id="51" name="Line 65">
              <a:extLst>
                <a:ext uri="{FF2B5EF4-FFF2-40B4-BE49-F238E27FC236}">
                  <a16:creationId xmlns:a16="http://schemas.microsoft.com/office/drawing/2014/main" id="{9EEA1E86-48DC-4B21-9A68-C263FA5168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4616" y="5629934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Text Box 67">
              <a:extLst>
                <a:ext uri="{FF2B5EF4-FFF2-40B4-BE49-F238E27FC236}">
                  <a16:creationId xmlns:a16="http://schemas.microsoft.com/office/drawing/2014/main" id="{000D215A-5470-4A4F-8EE0-2D8CB3172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666" y="5858534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55" name="Text Box 69">
            <a:extLst>
              <a:ext uri="{FF2B5EF4-FFF2-40B4-BE49-F238E27FC236}">
                <a16:creationId xmlns:a16="http://schemas.microsoft.com/office/drawing/2014/main" id="{ACA2BB1D-4640-4A06-85A4-CC0ED3F64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668" y="4630976"/>
            <a:ext cx="1579278" cy="113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(5) 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Q[r]=E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r=(r+1)%6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0DFCD85-03B4-41C7-8423-AC49B44ED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1" name="Text Box 50">
            <a:extLst>
              <a:ext uri="{FF2B5EF4-FFF2-40B4-BE49-F238E27FC236}">
                <a16:creationId xmlns:a16="http://schemas.microsoft.com/office/drawing/2014/main" id="{31F617E9-9B33-4185-AC3E-1285BFB89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049" y="1672536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32" name="Text Box 50">
            <a:extLst>
              <a:ext uri="{FF2B5EF4-FFF2-40B4-BE49-F238E27FC236}">
                <a16:creationId xmlns:a16="http://schemas.microsoft.com/office/drawing/2014/main" id="{D6199703-9353-4780-8455-BB8A9DF1A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1890" y="3390107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6BD92BC-D6FA-489C-9D7E-0CBEF734CA4F}"/>
              </a:ext>
            </a:extLst>
          </p:cNvPr>
          <p:cNvSpPr/>
          <p:nvPr/>
        </p:nvSpPr>
        <p:spPr>
          <a:xfrm>
            <a:off x="5646600" y="3075751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A509A0A-EB33-43FC-AEA3-DDCF2691154D}"/>
              </a:ext>
            </a:extLst>
          </p:cNvPr>
          <p:cNvSpPr/>
          <p:nvPr/>
        </p:nvSpPr>
        <p:spPr>
          <a:xfrm>
            <a:off x="6293546" y="3072626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CC42722-41F6-48BC-BD08-228E88C3884B}"/>
              </a:ext>
            </a:extLst>
          </p:cNvPr>
          <p:cNvSpPr/>
          <p:nvPr/>
        </p:nvSpPr>
        <p:spPr>
          <a:xfrm>
            <a:off x="6938246" y="3090718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Text Box 50">
            <a:extLst>
              <a:ext uri="{FF2B5EF4-FFF2-40B4-BE49-F238E27FC236}">
                <a16:creationId xmlns:a16="http://schemas.microsoft.com/office/drawing/2014/main" id="{668BB83C-BF4F-47CB-8173-C38BC032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049" y="5156591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EC643B3-AB37-4785-8A33-5407C150A313}"/>
              </a:ext>
            </a:extLst>
          </p:cNvPr>
          <p:cNvSpPr/>
          <p:nvPr/>
        </p:nvSpPr>
        <p:spPr>
          <a:xfrm>
            <a:off x="8353405" y="4819048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9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0.16745 0.0018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26459 0.0023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  <p:bldP spid="52" grpId="0"/>
      <p:bldP spid="55" grpId="0"/>
      <p:bldP spid="32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/>
      <p:bldP spid="6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33" name="Group 2">
            <a:extLst>
              <a:ext uri="{FF2B5EF4-FFF2-40B4-BE49-F238E27FC236}">
                <a16:creationId xmlns:a16="http://schemas.microsoft.com/office/drawing/2014/main" id="{7579DA46-3FFD-47AD-A1CA-9EFF7EB76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24326"/>
              </p:ext>
            </p:extLst>
          </p:nvPr>
        </p:nvGraphicFramePr>
        <p:xfrm>
          <a:off x="4757074" y="1440160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Line 19">
            <a:extLst>
              <a:ext uri="{FF2B5EF4-FFF2-40B4-BE49-F238E27FC236}">
                <a16:creationId xmlns:a16="http://schemas.microsoft.com/office/drawing/2014/main" id="{DE23ABA5-F241-4ED9-AC11-8A7ABBC6F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7437" y="2250688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Text Box 21">
            <a:extLst>
              <a:ext uri="{FF2B5EF4-FFF2-40B4-BE49-F238E27FC236}">
                <a16:creationId xmlns:a16="http://schemas.microsoft.com/office/drawing/2014/main" id="{FFB70A1C-006B-4BB7-A784-E2C2A54AF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6632" y="2365368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8098EF-024E-4983-9189-80323114ED43}"/>
              </a:ext>
            </a:extLst>
          </p:cNvPr>
          <p:cNvGrpSpPr/>
          <p:nvPr/>
        </p:nvGrpSpPr>
        <p:grpSpPr>
          <a:xfrm>
            <a:off x="4821536" y="2217297"/>
            <a:ext cx="261610" cy="504740"/>
            <a:chOff x="5333673" y="2201862"/>
            <a:chExt cx="261610" cy="504740"/>
          </a:xfrm>
        </p:grpSpPr>
        <p:sp>
          <p:nvSpPr>
            <p:cNvPr id="36" name="Line 20">
              <a:extLst>
                <a:ext uri="{FF2B5EF4-FFF2-40B4-BE49-F238E27FC236}">
                  <a16:creationId xmlns:a16="http://schemas.microsoft.com/office/drawing/2014/main" id="{D9724741-8A5E-4222-83E7-D9647C1FC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64478" y="2201862"/>
              <a:ext cx="0" cy="228600"/>
            </a:xfrm>
            <a:prstGeom prst="line">
              <a:avLst/>
            </a:prstGeom>
            <a:noFill/>
            <a:ln w="9525">
              <a:solidFill>
                <a:srgbClr val="EE464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Text Box 22">
              <a:extLst>
                <a:ext uri="{FF2B5EF4-FFF2-40B4-BE49-F238E27FC236}">
                  <a16:creationId xmlns:a16="http://schemas.microsoft.com/office/drawing/2014/main" id="{DA134814-361D-4FBE-B977-9A2762C1A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673" y="2290078"/>
              <a:ext cx="261610" cy="41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39" name="Text Box 23">
            <a:extLst>
              <a:ext uri="{FF2B5EF4-FFF2-40B4-BE49-F238E27FC236}">
                <a16:creationId xmlns:a16="http://schemas.microsoft.com/office/drawing/2014/main" id="{58214279-CD0C-41CA-90A9-1979BC863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6515" y="1433854"/>
            <a:ext cx="1063112" cy="417165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F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40" name="Text Box 24">
            <a:extLst>
              <a:ext uri="{FF2B5EF4-FFF2-40B4-BE49-F238E27FC236}">
                <a16:creationId xmlns:a16="http://schemas.microsoft.com/office/drawing/2014/main" id="{1989D597-21BA-402D-B0C1-73FEE9E7E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562" y="1158916"/>
            <a:ext cx="1677062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(6) F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Q[r++]=F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graphicFrame>
        <p:nvGraphicFramePr>
          <p:cNvPr id="41" name="Group 25">
            <a:extLst>
              <a:ext uri="{FF2B5EF4-FFF2-40B4-BE49-F238E27FC236}">
                <a16:creationId xmlns:a16="http://schemas.microsoft.com/office/drawing/2014/main" id="{799F8773-52BA-484B-ADDD-96A2F6547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28062"/>
              </p:ext>
            </p:extLst>
          </p:nvPr>
        </p:nvGraphicFramePr>
        <p:xfrm>
          <a:off x="4739612" y="3227685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42">
            <a:extLst>
              <a:ext uri="{FF2B5EF4-FFF2-40B4-BE49-F238E27FC236}">
                <a16:creationId xmlns:a16="http://schemas.microsoft.com/office/drawing/2014/main" id="{29745C2E-1AA8-4407-A6B5-4D33ED9EC3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39974" y="406429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AB844EED-24EF-43CA-89C6-2AADAC71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3207" y="4203253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263C68-24D3-4698-9E16-915D6788DBC9}"/>
              </a:ext>
            </a:extLst>
          </p:cNvPr>
          <p:cNvGrpSpPr/>
          <p:nvPr/>
        </p:nvGrpSpPr>
        <p:grpSpPr>
          <a:xfrm>
            <a:off x="5513739" y="4039107"/>
            <a:ext cx="261610" cy="547245"/>
            <a:chOff x="6622723" y="3989387"/>
            <a:chExt cx="261610" cy="547245"/>
          </a:xfrm>
        </p:grpSpPr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901B4573-EA3D-42DD-86D8-323B6DB93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53528" y="3989387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Text Box 45">
              <a:extLst>
                <a:ext uri="{FF2B5EF4-FFF2-40B4-BE49-F238E27FC236}">
                  <a16:creationId xmlns:a16="http://schemas.microsoft.com/office/drawing/2014/main" id="{0A1BBCD3-42DA-4333-BA65-3B52C8B6E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2723" y="4120108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47" name="Text Box 46">
            <a:extLst>
              <a:ext uri="{FF2B5EF4-FFF2-40B4-BE49-F238E27FC236}">
                <a16:creationId xmlns:a16="http://schemas.microsoft.com/office/drawing/2014/main" id="{CEBF9B40-893D-4CB8-98B2-4DFB4BDD3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6515" y="3244504"/>
            <a:ext cx="1499128" cy="417165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G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6F52FF83-B4EC-4ECA-835C-311424CB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80" y="3226097"/>
            <a:ext cx="1364476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(7) G,H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8A7BBB58-D35E-433E-914D-2B01A184F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80" y="4765698"/>
            <a:ext cx="7315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(8) 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graphicFrame>
        <p:nvGraphicFramePr>
          <p:cNvPr id="50" name="Group 49">
            <a:extLst>
              <a:ext uri="{FF2B5EF4-FFF2-40B4-BE49-F238E27FC236}">
                <a16:creationId xmlns:a16="http://schemas.microsoft.com/office/drawing/2014/main" id="{53FEE9F0-1C5D-4D4E-A790-3F40A6132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37161"/>
              </p:ext>
            </p:extLst>
          </p:nvPr>
        </p:nvGraphicFramePr>
        <p:xfrm>
          <a:off x="4739612" y="4843223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kumimoji="1" lang="en-US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Line 66">
            <a:extLst>
              <a:ext uri="{FF2B5EF4-FFF2-40B4-BE49-F238E27FC236}">
                <a16:creationId xmlns:a16="http://schemas.microsoft.com/office/drawing/2014/main" id="{4CEDFC51-E892-4AC4-9D07-58143A79AA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0045" y="5492955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Text Box 68">
            <a:extLst>
              <a:ext uri="{FF2B5EF4-FFF2-40B4-BE49-F238E27FC236}">
                <a16:creationId xmlns:a16="http://schemas.microsoft.com/office/drawing/2014/main" id="{BE4B6E24-0459-4F82-A413-38CBEF8EE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999" y="5676432"/>
            <a:ext cx="26161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75B1E1-7F1E-41AA-AA5C-1015C390F97A}"/>
              </a:ext>
            </a:extLst>
          </p:cNvPr>
          <p:cNvGrpSpPr/>
          <p:nvPr/>
        </p:nvGrpSpPr>
        <p:grpSpPr>
          <a:xfrm>
            <a:off x="6713330" y="5492955"/>
            <a:ext cx="261610" cy="600002"/>
            <a:chOff x="7127093" y="5418045"/>
            <a:chExt cx="261610" cy="600002"/>
          </a:xfrm>
        </p:grpSpPr>
        <p:sp>
          <p:nvSpPr>
            <p:cNvPr id="53" name="Line 67">
              <a:extLst>
                <a:ext uri="{FF2B5EF4-FFF2-40B4-BE49-F238E27FC236}">
                  <a16:creationId xmlns:a16="http://schemas.microsoft.com/office/drawing/2014/main" id="{B49C2C8E-FCBA-47D7-AED7-98942B5899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5549" y="5418045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Text Box 69">
              <a:extLst>
                <a:ext uri="{FF2B5EF4-FFF2-40B4-BE49-F238E27FC236}">
                  <a16:creationId xmlns:a16="http://schemas.microsoft.com/office/drawing/2014/main" id="{1D3DA123-4B7F-4851-90FB-52BDDB34B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093" y="5601523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30" name="Text Box 50">
            <a:extLst>
              <a:ext uri="{FF2B5EF4-FFF2-40B4-BE49-F238E27FC236}">
                <a16:creationId xmlns:a16="http://schemas.microsoft.com/office/drawing/2014/main" id="{11ADC839-1FBC-46D0-B403-80890C6A8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536" y="1780489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31" name="Text Box 50">
            <a:extLst>
              <a:ext uri="{FF2B5EF4-FFF2-40B4-BE49-F238E27FC236}">
                <a16:creationId xmlns:a16="http://schemas.microsoft.com/office/drawing/2014/main" id="{06286DB8-F7B8-49DB-80DA-8FD45627B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536" y="3606792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32" name="Text Box 50">
            <a:extLst>
              <a:ext uri="{FF2B5EF4-FFF2-40B4-BE49-F238E27FC236}">
                <a16:creationId xmlns:a16="http://schemas.microsoft.com/office/drawing/2014/main" id="{F5A73429-396D-4567-B4AE-B506D814E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136" y="5207864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B428965-DFB8-40F9-843E-7DF62B5F24C5}"/>
              </a:ext>
            </a:extLst>
          </p:cNvPr>
          <p:cNvSpPr/>
          <p:nvPr/>
        </p:nvSpPr>
        <p:spPr>
          <a:xfrm>
            <a:off x="4778842" y="1461966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44934F9-4C3A-456A-9A2B-562448691C6C}"/>
              </a:ext>
            </a:extLst>
          </p:cNvPr>
          <p:cNvSpPr/>
          <p:nvPr/>
        </p:nvSpPr>
        <p:spPr>
          <a:xfrm>
            <a:off x="5404821" y="3245345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E2DCE05-400C-4111-B93F-B847878F0621}"/>
              </a:ext>
            </a:extLst>
          </p:cNvPr>
          <p:cNvSpPr/>
          <p:nvPr/>
        </p:nvSpPr>
        <p:spPr>
          <a:xfrm>
            <a:off x="6045303" y="3244418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0224693-B1DB-4DEB-AACE-D3B0F31ECFBF}"/>
              </a:ext>
            </a:extLst>
          </p:cNvPr>
          <p:cNvSpPr txBox="1"/>
          <p:nvPr/>
        </p:nvSpPr>
        <p:spPr>
          <a:xfrm>
            <a:off x="5239112" y="6092956"/>
            <a:ext cx="2172510" cy="369332"/>
          </a:xfrm>
          <a:prstGeom prst="rect">
            <a:avLst/>
          </a:prstGeom>
          <a:noFill/>
          <a:ln w="28575">
            <a:solidFill>
              <a:srgbClr val="EE464C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r = f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，产生二义性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 Box 46">
            <a:extLst>
              <a:ext uri="{FF2B5EF4-FFF2-40B4-BE49-F238E27FC236}">
                <a16:creationId xmlns:a16="http://schemas.microsoft.com/office/drawing/2014/main" id="{0C640D58-A083-4A5B-9F7B-12E82859F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421" y="4827813"/>
            <a:ext cx="1011815" cy="417165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05D3F46-4DB7-459F-A549-94AB44A14604}"/>
              </a:ext>
            </a:extLst>
          </p:cNvPr>
          <p:cNvSpPr/>
          <p:nvPr/>
        </p:nvSpPr>
        <p:spPr>
          <a:xfrm>
            <a:off x="6700174" y="4862917"/>
            <a:ext cx="599809" cy="356374"/>
          </a:xfrm>
          <a:prstGeom prst="rect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BAB4D13-7C04-48A2-8665-5DBE772F1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862A15EC-1674-4B16-80F3-36F514C70130}"/>
              </a:ext>
            </a:extLst>
          </p:cNvPr>
          <p:cNvGrpSpPr/>
          <p:nvPr/>
        </p:nvGrpSpPr>
        <p:grpSpPr>
          <a:xfrm>
            <a:off x="4768866" y="5879675"/>
            <a:ext cx="3359718" cy="815817"/>
            <a:chOff x="9409088" y="1540662"/>
            <a:chExt cx="5586031" cy="135641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130A4A7-74E5-4B2C-9FDF-107AB880547B}"/>
                </a:ext>
              </a:extLst>
            </p:cNvPr>
            <p:cNvSpPr txBox="1"/>
            <p:nvPr/>
          </p:nvSpPr>
          <p:spPr>
            <a:xfrm>
              <a:off x="10647550" y="1749298"/>
              <a:ext cx="4347569" cy="7536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tabLst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cs typeface="+mn-ea"/>
                  <a:sym typeface="+mn-lt"/>
                </a:rPr>
                <a:t>如何解决二义性问题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10625FB-1815-4BC7-AF4F-E3BBCA67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088" y="1540662"/>
              <a:ext cx="1356417" cy="1356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6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05846 0.001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10078 -0.0027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05078 -0.00093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/>
      <p:bldP spid="47" grpId="0" animBg="1"/>
      <p:bldP spid="48" grpId="0"/>
      <p:bldP spid="49" grpId="0"/>
      <p:bldP spid="54" grpId="0"/>
      <p:bldP spid="31" grpId="0"/>
      <p:bldP spid="32" grpId="0"/>
      <p:bldP spid="56" grpId="0" animBg="1"/>
      <p:bldP spid="58" grpId="0" animBg="1"/>
      <p:bldP spid="59" grpId="0" animBg="1"/>
      <p:bldP spid="60" grpId="0" animBg="1"/>
      <p:bldP spid="60" grpId="1" animBg="1"/>
      <p:bldP spid="61" grpId="0" animBg="1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056143" y="3722143"/>
            <a:ext cx="2686385" cy="358532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F8FA870-8B05-4A14-A1A5-E9E5519C1837}"/>
              </a:ext>
            </a:extLst>
          </p:cNvPr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0497F6E-41E5-4508-84C0-0E3429E2D99C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5">
            <a:extLst>
              <a:ext uri="{FF2B5EF4-FFF2-40B4-BE49-F238E27FC236}">
                <a16:creationId xmlns:a16="http://schemas.microsoft.com/office/drawing/2014/main" id="{31C43C90-88F2-4D37-9C8E-2A8D31731DAC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54E26F1-DEB6-4E10-BA3A-CDACA1BD7FD0}"/>
              </a:ext>
            </a:extLst>
          </p:cNvPr>
          <p:cNvSpPr txBox="1"/>
          <p:nvPr/>
        </p:nvSpPr>
        <p:spPr>
          <a:xfrm>
            <a:off x="6058231" y="1530965"/>
            <a:ext cx="1622313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解决方案：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09B38E3-8D45-474B-B5F5-622C2DA75A71}"/>
              </a:ext>
            </a:extLst>
          </p:cNvPr>
          <p:cNvSpPr/>
          <p:nvPr/>
        </p:nvSpPr>
        <p:spPr>
          <a:xfrm>
            <a:off x="5453407" y="238473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/>
              <a:t>一</a:t>
            </a:r>
            <a:endParaRPr lang="en-US" altLang="zh-CN" sz="2000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63B0ED5-A4A5-4064-952A-E96F1EA39698}"/>
              </a:ext>
            </a:extLst>
          </p:cNvPr>
          <p:cNvSpPr/>
          <p:nvPr/>
        </p:nvSpPr>
        <p:spPr>
          <a:xfrm>
            <a:off x="5453407" y="332932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/>
              <a:t>二</a:t>
            </a:r>
            <a:endParaRPr lang="en-US" altLang="zh-CN" sz="2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270A9F4-E3C3-4C8D-80B2-15BCE09932C7}"/>
              </a:ext>
            </a:extLst>
          </p:cNvPr>
          <p:cNvSpPr/>
          <p:nvPr/>
        </p:nvSpPr>
        <p:spPr>
          <a:xfrm>
            <a:off x="6058231" y="2641126"/>
            <a:ext cx="3730598" cy="362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如：用变量表示队列中元素的个数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9937FA-34D1-472C-998B-DEC4163A7F9A}"/>
              </a:ext>
            </a:extLst>
          </p:cNvPr>
          <p:cNvSpPr/>
          <p:nvPr/>
        </p:nvSpPr>
        <p:spPr>
          <a:xfrm>
            <a:off x="6058231" y="2233131"/>
            <a:ext cx="1745560" cy="3963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增加标识变量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1460CB3-494F-4B8A-A4DE-35B640722CF5}"/>
              </a:ext>
            </a:extLst>
          </p:cNvPr>
          <p:cNvSpPr/>
          <p:nvPr/>
        </p:nvSpPr>
        <p:spPr>
          <a:xfrm>
            <a:off x="6066009" y="4568290"/>
            <a:ext cx="5310433" cy="7873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r+1==f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，表明还剩最后一个单元，认为此时就是满队列；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若队列为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Q[0..maxleng-1],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共有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maxleng-1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个元素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55D533-1186-4E34-8696-87246D3CF701}"/>
              </a:ext>
            </a:extLst>
          </p:cNvPr>
          <p:cNvSpPr/>
          <p:nvPr/>
        </p:nvSpPr>
        <p:spPr>
          <a:xfrm>
            <a:off x="6028240" y="3128663"/>
            <a:ext cx="3734998" cy="8742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保留最后一个单元不使用，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sym typeface="+mn-lt"/>
              </a:rPr>
              <a:t>可避免满队列时出现的二义性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E892BBD-104F-44F5-840D-02209D59AD9F}"/>
              </a:ext>
            </a:extLst>
          </p:cNvPr>
          <p:cNvSpPr txBox="1"/>
          <p:nvPr/>
        </p:nvSpPr>
        <p:spPr>
          <a:xfrm>
            <a:off x="6167098" y="4103145"/>
            <a:ext cx="1303174" cy="418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进队前测试：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02969 -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02969 -3.33333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47" grpId="0" bldLvl="0" animBg="1"/>
      <p:bldP spid="47" grpId="1" bldLvl="0" animBg="1"/>
      <p:bldP spid="48" grpId="0" bldLvl="0" animBg="1"/>
      <p:bldP spid="48" grpId="1" bldLvl="0" animBg="1"/>
      <p:bldP spid="52" grpId="0"/>
      <p:bldP spid="56" grpId="0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34" name="Group 2">
            <a:extLst>
              <a:ext uri="{FF2B5EF4-FFF2-40B4-BE49-F238E27FC236}">
                <a16:creationId xmlns:a16="http://schemas.microsoft.com/office/drawing/2014/main" id="{EED0B68A-6B3F-4BE0-BA64-408E4D76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37446"/>
              </p:ext>
            </p:extLst>
          </p:nvPr>
        </p:nvGraphicFramePr>
        <p:xfrm>
          <a:off x="5466452" y="2272786"/>
          <a:ext cx="3886200" cy="412496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E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4EBD3499-43AC-4BF1-BBCE-566D398E2942}"/>
              </a:ext>
            </a:extLst>
          </p:cNvPr>
          <p:cNvGrpSpPr/>
          <p:nvPr/>
        </p:nvGrpSpPr>
        <p:grpSpPr>
          <a:xfrm>
            <a:off x="8299220" y="3039688"/>
            <a:ext cx="261610" cy="420053"/>
            <a:chOff x="7871994" y="3160128"/>
            <a:chExt cx="261610" cy="420053"/>
          </a:xfrm>
        </p:grpSpPr>
        <p:sp>
          <p:nvSpPr>
            <p:cNvPr id="36" name="Line 19">
              <a:extLst>
                <a:ext uri="{FF2B5EF4-FFF2-40B4-BE49-F238E27FC236}">
                  <a16:creationId xmlns:a16="http://schemas.microsoft.com/office/drawing/2014/main" id="{B93F44A9-D821-49AF-82D7-F9E9BD9A99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71994" y="3160128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Text Box 21">
              <a:extLst>
                <a:ext uri="{FF2B5EF4-FFF2-40B4-BE49-F238E27FC236}">
                  <a16:creationId xmlns:a16="http://schemas.microsoft.com/office/drawing/2014/main" id="{419DE92A-E711-49F3-BBF8-478E0B872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1994" y="3163657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8A5C5B-C939-4F31-9E2E-08DBEA6D016B}"/>
              </a:ext>
            </a:extLst>
          </p:cNvPr>
          <p:cNvGrpSpPr/>
          <p:nvPr/>
        </p:nvGrpSpPr>
        <p:grpSpPr>
          <a:xfrm>
            <a:off x="7548605" y="3022300"/>
            <a:ext cx="261610" cy="435082"/>
            <a:chOff x="6948505" y="3171483"/>
            <a:chExt cx="261610" cy="435082"/>
          </a:xfrm>
        </p:grpSpPr>
        <p:sp>
          <p:nvSpPr>
            <p:cNvPr id="37" name="Line 20">
              <a:extLst>
                <a:ext uri="{FF2B5EF4-FFF2-40B4-BE49-F238E27FC236}">
                  <a16:creationId xmlns:a16="http://schemas.microsoft.com/office/drawing/2014/main" id="{D9595F19-6604-4329-9C4C-006CF2E98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51115" y="3171483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Text Box 22">
              <a:extLst>
                <a:ext uri="{FF2B5EF4-FFF2-40B4-BE49-F238E27FC236}">
                  <a16:creationId xmlns:a16="http://schemas.microsoft.com/office/drawing/2014/main" id="{68B62AB8-80FE-4AEC-8C31-168E0E56A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505" y="3190041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sp>
        <p:nvSpPr>
          <p:cNvPr id="40" name="Text Box 23">
            <a:extLst>
              <a:ext uri="{FF2B5EF4-FFF2-40B4-BE49-F238E27FC236}">
                <a16:creationId xmlns:a16="http://schemas.microsoft.com/office/drawing/2014/main" id="{F99F41BB-DD79-451F-8C94-411DC9BBD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088" y="2278636"/>
            <a:ext cx="1351652" cy="4171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G,H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41" name="Text Box 24">
            <a:extLst>
              <a:ext uri="{FF2B5EF4-FFF2-40B4-BE49-F238E27FC236}">
                <a16:creationId xmlns:a16="http://schemas.microsoft.com/office/drawing/2014/main" id="{52A7C2E0-46CD-4CBA-B8EA-F62E3DF2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299" y="1134861"/>
            <a:ext cx="4467720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方案二：循环队列的满队列条件</a:t>
            </a: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B8D66D6-CD0C-4C1E-9358-429ECFE9A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224092"/>
              </p:ext>
            </p:extLst>
          </p:nvPr>
        </p:nvGraphicFramePr>
        <p:xfrm>
          <a:off x="5466452" y="2258618"/>
          <a:ext cx="3886200" cy="4572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B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C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D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algn="ctr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 Box 46">
            <a:extLst>
              <a:ext uri="{FF2B5EF4-FFF2-40B4-BE49-F238E27FC236}">
                <a16:creationId xmlns:a16="http://schemas.microsoft.com/office/drawing/2014/main" id="{E5BF3BB2-AD2C-4BF4-8322-5D4A3C66C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92" y="3407338"/>
            <a:ext cx="5991225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当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r+1 == f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或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(f == 0) &amp;&amp; (r == maxleng-1)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即：</a:t>
            </a:r>
            <a:r>
              <a:rPr lang="en-US" altLang="zh-CN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(r+1)% </a:t>
            </a:r>
            <a:r>
              <a:rPr lang="en-US" altLang="zh-CN" sz="1800" b="1" dirty="0" err="1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maxleng</a:t>
            </a:r>
            <a:r>
              <a:rPr lang="en-US" altLang="zh-CN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 == f </a:t>
            </a:r>
            <a:r>
              <a:rPr lang="zh-CN" altLang="en-US" sz="1800" b="1" dirty="0">
                <a:solidFill>
                  <a:srgbClr val="333399"/>
                </a:solidFill>
                <a:latin typeface="+mn-lt"/>
                <a:ea typeface="+mn-ea"/>
                <a:cs typeface="+mn-ea"/>
                <a:sym typeface="+mn-lt"/>
              </a:rPr>
              <a:t>为满队列</a:t>
            </a:r>
          </a:p>
        </p:txBody>
      </p:sp>
      <p:graphicFrame>
        <p:nvGraphicFramePr>
          <p:cNvPr id="49" name="Group 47">
            <a:extLst>
              <a:ext uri="{FF2B5EF4-FFF2-40B4-BE49-F238E27FC236}">
                <a16:creationId xmlns:a16="http://schemas.microsoft.com/office/drawing/2014/main" id="{A268F42B-DD9C-46D7-BE31-2AC04737B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31070"/>
              </p:ext>
            </p:extLst>
          </p:nvPr>
        </p:nvGraphicFramePr>
        <p:xfrm>
          <a:off x="5465192" y="4821391"/>
          <a:ext cx="3886200" cy="519494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913423BB-7E32-426A-A39F-422E1C0C127A}"/>
              </a:ext>
            </a:extLst>
          </p:cNvPr>
          <p:cNvGrpSpPr/>
          <p:nvPr/>
        </p:nvGrpSpPr>
        <p:grpSpPr>
          <a:xfrm>
            <a:off x="8911805" y="5651870"/>
            <a:ext cx="261610" cy="530824"/>
            <a:chOff x="8485899" y="5881639"/>
            <a:chExt cx="261610" cy="530824"/>
          </a:xfrm>
        </p:grpSpPr>
        <p:sp>
          <p:nvSpPr>
            <p:cNvPr id="51" name="Line 64">
              <a:extLst>
                <a:ext uri="{FF2B5EF4-FFF2-40B4-BE49-F238E27FC236}">
                  <a16:creationId xmlns:a16="http://schemas.microsoft.com/office/drawing/2014/main" id="{F68F5C2F-AD91-4E1D-A03C-493FD50C9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6704" y="5881639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Text Box 66">
              <a:extLst>
                <a:ext uri="{FF2B5EF4-FFF2-40B4-BE49-F238E27FC236}">
                  <a16:creationId xmlns:a16="http://schemas.microsoft.com/office/drawing/2014/main" id="{8671A06C-79EA-4482-93E0-94A017D5E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5899" y="5995939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E69BA42-F519-42B4-8777-C98CCFA58F0B}"/>
              </a:ext>
            </a:extLst>
          </p:cNvPr>
          <p:cNvGrpSpPr/>
          <p:nvPr/>
        </p:nvGrpSpPr>
        <p:grpSpPr>
          <a:xfrm>
            <a:off x="5544171" y="5651870"/>
            <a:ext cx="261610" cy="535021"/>
            <a:chOff x="8103787" y="5881639"/>
            <a:chExt cx="261610" cy="535021"/>
          </a:xfrm>
        </p:grpSpPr>
        <p:sp>
          <p:nvSpPr>
            <p:cNvPr id="52" name="Line 65">
              <a:extLst>
                <a:ext uri="{FF2B5EF4-FFF2-40B4-BE49-F238E27FC236}">
                  <a16:creationId xmlns:a16="http://schemas.microsoft.com/office/drawing/2014/main" id="{1E438A64-7647-47EF-B93C-1D7F617A54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56187" y="5881639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Text Box 67">
              <a:extLst>
                <a:ext uri="{FF2B5EF4-FFF2-40B4-BE49-F238E27FC236}">
                  <a16:creationId xmlns:a16="http://schemas.microsoft.com/office/drawing/2014/main" id="{451994F3-6D48-451E-820A-306D36BC2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3787" y="6000136"/>
              <a:ext cx="261610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</a:t>
              </a:r>
            </a:p>
          </p:txBody>
        </p:sp>
      </p:grpSp>
      <p:sp>
        <p:nvSpPr>
          <p:cNvPr id="55" name="Text Box 68">
            <a:extLst>
              <a:ext uri="{FF2B5EF4-FFF2-40B4-BE49-F238E27FC236}">
                <a16:creationId xmlns:a16="http://schemas.microsoft.com/office/drawing/2014/main" id="{E0790866-5E9F-46D6-9557-9A83539B5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094" y="4257494"/>
            <a:ext cx="674682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(2)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空队列条件：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A,B,C,D,E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依次出队后：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当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(f==r)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为空队列</a:t>
            </a:r>
          </a:p>
        </p:txBody>
      </p:sp>
      <p:sp>
        <p:nvSpPr>
          <p:cNvPr id="57" name="Rectangle 70">
            <a:extLst>
              <a:ext uri="{FF2B5EF4-FFF2-40B4-BE49-F238E27FC236}">
                <a16:creationId xmlns:a16="http://schemas.microsoft.com/office/drawing/2014/main" id="{3FECAA7E-E104-400A-AE67-9A9C00C5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094" y="2081901"/>
            <a:ext cx="189667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(1)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满队列条件：</a:t>
            </a:r>
          </a:p>
        </p:txBody>
      </p:sp>
      <p:sp>
        <p:nvSpPr>
          <p:cNvPr id="31" name="Text Box 72">
            <a:extLst>
              <a:ext uri="{FF2B5EF4-FFF2-40B4-BE49-F238E27FC236}">
                <a16:creationId xmlns:a16="http://schemas.microsoft.com/office/drawing/2014/main" id="{BEC0963F-407B-45E0-A18E-83290A119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094" y="1571094"/>
            <a:ext cx="8656429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 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指向队首元位置；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队尾元素的下一个位置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en-US" altLang="zh-CN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50">
            <a:extLst>
              <a:ext uri="{FF2B5EF4-FFF2-40B4-BE49-F238E27FC236}">
                <a16:creationId xmlns:a16="http://schemas.microsoft.com/office/drawing/2014/main" id="{320F5743-5434-4067-8320-6B8B46CFB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171" y="2603239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A048A98-6BFB-495F-B0D6-B49FD91F16BE}"/>
              </a:ext>
            </a:extLst>
          </p:cNvPr>
          <p:cNvSpPr txBox="1"/>
          <p:nvPr/>
        </p:nvSpPr>
        <p:spPr>
          <a:xfrm>
            <a:off x="3645742" y="2440823"/>
            <a:ext cx="1564025" cy="777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A,B,C,D,E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依次进队后：</a:t>
            </a:r>
          </a:p>
        </p:txBody>
      </p:sp>
      <p:sp>
        <p:nvSpPr>
          <p:cNvPr id="60" name="Text Box 50">
            <a:extLst>
              <a:ext uri="{FF2B5EF4-FFF2-40B4-BE49-F238E27FC236}">
                <a16:creationId xmlns:a16="http://schemas.microsoft.com/office/drawing/2014/main" id="{468A4E87-0902-4483-AAE0-AD8C41A8E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171" y="5232721"/>
            <a:ext cx="364715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0          1         2          3         4          5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CE7F852E-6C72-4FF3-B075-C313060EE3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470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21081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10117 -0.0018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0.26563 0.0004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8" grpId="0"/>
      <p:bldP spid="55" grpId="0"/>
      <p:bldP spid="57" grpId="0"/>
      <p:bldP spid="31" grpId="0"/>
      <p:bldP spid="32" grpId="0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15057" y="353386"/>
            <a:ext cx="2961885" cy="597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prstClr val="black"/>
                </a:solidFill>
                <a:cs typeface="+mn-ea"/>
                <a:sym typeface="+mn-lt"/>
              </a:rPr>
              <a:t>引言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75800" y="-275802"/>
            <a:ext cx="2636107" cy="318770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9" name="图片 1" descr="1c62000458bf2b102a6e">
            <a:extLst>
              <a:ext uri="{FF2B5EF4-FFF2-40B4-BE49-F238E27FC236}">
                <a16:creationId xmlns:a16="http://schemas.microsoft.com/office/drawing/2014/main" id="{4D626229-8E86-4C2E-8A24-2DC48E98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366243"/>
            <a:ext cx="6704012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693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28" name="Group 44">
            <a:extLst>
              <a:ext uri="{FF2B5EF4-FFF2-40B4-BE49-F238E27FC236}">
                <a16:creationId xmlns:a16="http://schemas.microsoft.com/office/drawing/2014/main" id="{37A6CF3B-5DFC-4FEB-9D83-5623B4F77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93514"/>
              </p:ext>
            </p:extLst>
          </p:nvPr>
        </p:nvGraphicFramePr>
        <p:xfrm>
          <a:off x="6677386" y="1335885"/>
          <a:ext cx="3403076" cy="4508401"/>
        </p:xfrm>
        <a:graphic>
          <a:graphicData uri="http://schemas.openxmlformats.org/drawingml/2006/table">
            <a:tbl>
              <a:tblPr/>
              <a:tblGrid>
                <a:gridCol w="211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elem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[0]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elem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[1]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78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elem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    …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33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elem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[MAXLENG-1]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front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48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rear</a:t>
                      </a:r>
                    </a:p>
                  </a:txBody>
                  <a:tcPr marT="49037" marB="49037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9037" marB="4903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" name="Text Box 40">
            <a:extLst>
              <a:ext uri="{FF2B5EF4-FFF2-40B4-BE49-F238E27FC236}">
                <a16:creationId xmlns:a16="http://schemas.microsoft.com/office/drawing/2014/main" id="{9D193378-3836-4C85-A079-7612125B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67" y="5864790"/>
            <a:ext cx="2811774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队列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的存储结构示意图</a:t>
            </a:r>
          </a:p>
        </p:txBody>
      </p:sp>
      <p:sp>
        <p:nvSpPr>
          <p:cNvPr id="30" name="AutoShape 41">
            <a:extLst>
              <a:ext uri="{FF2B5EF4-FFF2-40B4-BE49-F238E27FC236}">
                <a16:creationId xmlns:a16="http://schemas.microsoft.com/office/drawing/2014/main" id="{D72AADB4-4909-4CA7-9C3F-2B2FF153F0C1}"/>
              </a:ext>
            </a:extLst>
          </p:cNvPr>
          <p:cNvSpPr>
            <a:spLocks/>
          </p:cNvSpPr>
          <p:nvPr/>
        </p:nvSpPr>
        <p:spPr bwMode="auto">
          <a:xfrm>
            <a:off x="7599566" y="1598713"/>
            <a:ext cx="90334" cy="2596723"/>
          </a:xfrm>
          <a:prstGeom prst="leftBracket">
            <a:avLst>
              <a:gd name="adj" fmla="val 170738"/>
            </a:avLst>
          </a:prstGeom>
          <a:noFill/>
          <a:ln w="952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 Box 42">
            <a:extLst>
              <a:ext uri="{FF2B5EF4-FFF2-40B4-BE49-F238E27FC236}">
                <a16:creationId xmlns:a16="http://schemas.microsoft.com/office/drawing/2014/main" id="{7081B92E-2047-4C34-92E9-1C7B1032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160" y="1218527"/>
            <a:ext cx="4321175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顺序队列算法举例</a:t>
            </a:r>
          </a:p>
        </p:txBody>
      </p:sp>
      <p:sp>
        <p:nvSpPr>
          <p:cNvPr id="32" name="Text Box 43">
            <a:extLst>
              <a:ext uri="{FF2B5EF4-FFF2-40B4-BE49-F238E27FC236}">
                <a16:creationId xmlns:a16="http://schemas.microsoft.com/office/drawing/2014/main" id="{A11D40E9-0C3E-49E7-B451-C151680D6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919" y="2327020"/>
            <a:ext cx="3357023" cy="29372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MAXLENG 100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struct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{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[MAXLENG];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int    front, rear;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}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SeQueue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定义结构变量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表示队列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SeQueue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Q;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CDEC89-FC53-4392-A3DA-E23BC444A2A7}"/>
              </a:ext>
            </a:extLst>
          </p:cNvPr>
          <p:cNvSpPr txBox="1"/>
          <p:nvPr/>
        </p:nvSpPr>
        <p:spPr>
          <a:xfrm>
            <a:off x="2306673" y="1747521"/>
            <a:ext cx="6108568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定义队列的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类型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081450-0338-432D-BC5A-3B90A311A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578E3A-9419-4BEC-826C-722F248D54DD}"/>
              </a:ext>
            </a:extLst>
          </p:cNvPr>
          <p:cNvSpPr/>
          <p:nvPr/>
        </p:nvSpPr>
        <p:spPr>
          <a:xfrm>
            <a:off x="2622762" y="2800935"/>
            <a:ext cx="3403076" cy="1762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CAAAFB-EBAF-4E36-B6CF-74F4FF3BEC18}"/>
              </a:ext>
            </a:extLst>
          </p:cNvPr>
          <p:cNvSpPr txBox="1"/>
          <p:nvPr/>
        </p:nvSpPr>
        <p:spPr>
          <a:xfrm>
            <a:off x="2622762" y="5299706"/>
            <a:ext cx="3259564" cy="41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采用静态分配的顺序存储方式</a:t>
            </a:r>
          </a:p>
        </p:txBody>
      </p:sp>
    </p:spTree>
    <p:extLst>
      <p:ext uri="{BB962C8B-B14F-4D97-AF65-F5344CB8AC3E}">
        <p14:creationId xmlns:p14="http://schemas.microsoft.com/office/powerpoint/2010/main" val="29002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2" grpId="0"/>
      <p:bldP spid="14" grpId="0"/>
      <p:bldP spid="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40965" y="4206965"/>
            <a:ext cx="2271054" cy="3031016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B895936D-DAE7-4D87-8FDB-393AD9C1A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1" y="2321348"/>
            <a:ext cx="6643343" cy="265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En_Queue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SeQueue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e)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{ if ((Q.rear+1)% MAXLENG==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已满，退出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ERROR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                               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Q.elem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]=e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装入新元素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++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        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尾指针后移一个位置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% MAXLENG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为循环队列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OK;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graphicFrame>
        <p:nvGraphicFramePr>
          <p:cNvPr id="24" name="Group 3">
            <a:extLst>
              <a:ext uri="{FF2B5EF4-FFF2-40B4-BE49-F238E27FC236}">
                <a16:creationId xmlns:a16="http://schemas.microsoft.com/office/drawing/2014/main" id="{713E486A-1B68-405A-834F-28864A5B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234782"/>
              </p:ext>
            </p:extLst>
          </p:nvPr>
        </p:nvGraphicFramePr>
        <p:xfrm>
          <a:off x="2184857" y="5560819"/>
          <a:ext cx="3886200" cy="412128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///</a:t>
                      </a:r>
                      <a:endParaRPr kumimoji="1" lang="en-US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 Box 19">
            <a:extLst>
              <a:ext uri="{FF2B5EF4-FFF2-40B4-BE49-F238E27FC236}">
                <a16:creationId xmlns:a16="http://schemas.microsoft.com/office/drawing/2014/main" id="{20D8F9D6-CC41-4DA3-89C8-4961DCE76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69" y="5889624"/>
            <a:ext cx="4189288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1         2                    MAXLENG-1</a:t>
            </a:r>
          </a:p>
        </p:txBody>
      </p:sp>
      <p:graphicFrame>
        <p:nvGraphicFramePr>
          <p:cNvPr id="26" name="Group 20">
            <a:extLst>
              <a:ext uri="{FF2B5EF4-FFF2-40B4-BE49-F238E27FC236}">
                <a16:creationId xmlns:a16="http://schemas.microsoft.com/office/drawing/2014/main" id="{BAACE9A9-8D5C-4312-A175-FF405B74E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266886"/>
              </p:ext>
            </p:extLst>
          </p:nvPr>
        </p:nvGraphicFramePr>
        <p:xfrm>
          <a:off x="6315773" y="5550501"/>
          <a:ext cx="3886200" cy="412128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///</a:t>
                      </a: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36" marB="4553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 Box 36">
            <a:extLst>
              <a:ext uri="{FF2B5EF4-FFF2-40B4-BE49-F238E27FC236}">
                <a16:creationId xmlns:a16="http://schemas.microsoft.com/office/drawing/2014/main" id="{5DC742B8-A8C8-4214-9905-749945D02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0572" y="5931501"/>
            <a:ext cx="3989667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1        2                     MAXLENG-1  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0A1CF19-8855-444B-8D24-656EE5AADA5B}"/>
              </a:ext>
            </a:extLst>
          </p:cNvPr>
          <p:cNvGrpSpPr/>
          <p:nvPr/>
        </p:nvGrpSpPr>
        <p:grpSpPr>
          <a:xfrm>
            <a:off x="5449476" y="6322517"/>
            <a:ext cx="543739" cy="492227"/>
            <a:chOff x="5384414" y="6255738"/>
            <a:chExt cx="543739" cy="492227"/>
          </a:xfrm>
        </p:grpSpPr>
        <p:sp>
          <p:nvSpPr>
            <p:cNvPr id="32" name="Line 41">
              <a:extLst>
                <a:ext uri="{FF2B5EF4-FFF2-40B4-BE49-F238E27FC236}">
                  <a16:creationId xmlns:a16="http://schemas.microsoft.com/office/drawing/2014/main" id="{EB127B25-D364-426D-BEFD-35FE6AB47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56284" y="625573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Text Box 43">
              <a:extLst>
                <a:ext uri="{FF2B5EF4-FFF2-40B4-BE49-F238E27FC236}">
                  <a16:creationId xmlns:a16="http://schemas.microsoft.com/office/drawing/2014/main" id="{749FC579-410F-4341-8D25-F43098EFC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414" y="6331441"/>
              <a:ext cx="543739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4727CAB-464C-4651-891E-92BFCFE9F95F}"/>
              </a:ext>
            </a:extLst>
          </p:cNvPr>
          <p:cNvGrpSpPr/>
          <p:nvPr/>
        </p:nvGrpSpPr>
        <p:grpSpPr>
          <a:xfrm>
            <a:off x="2155264" y="6306121"/>
            <a:ext cx="633507" cy="496730"/>
            <a:chOff x="2208920" y="6042973"/>
            <a:chExt cx="633507" cy="496730"/>
          </a:xfrm>
        </p:grpSpPr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A8F2A4F6-8C65-43B6-8A04-22263392C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8673" y="604297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Text Box 44">
              <a:extLst>
                <a:ext uri="{FF2B5EF4-FFF2-40B4-BE49-F238E27FC236}">
                  <a16:creationId xmlns:a16="http://schemas.microsoft.com/office/drawing/2014/main" id="{952F159E-3C06-4B31-84B6-84E4150E0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920" y="6123179"/>
              <a:ext cx="633507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8E31765-597C-4888-8858-DC11543FAB1D}"/>
              </a:ext>
            </a:extLst>
          </p:cNvPr>
          <p:cNvSpPr txBox="1"/>
          <p:nvPr/>
        </p:nvSpPr>
        <p:spPr>
          <a:xfrm>
            <a:off x="2387829" y="1007780"/>
            <a:ext cx="2158303" cy="37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进队算法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: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19E2E8-E298-4D33-BE4E-0BF1A5F90A94}"/>
              </a:ext>
            </a:extLst>
          </p:cNvPr>
          <p:cNvSpPr txBox="1"/>
          <p:nvPr/>
        </p:nvSpPr>
        <p:spPr>
          <a:xfrm>
            <a:off x="2699831" y="1448887"/>
            <a:ext cx="6478620" cy="8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假设用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表示顺序队列，头指针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front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指向队头元素，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rear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指向尾元素的后一个空位，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为进队元素。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046ACC-94C9-4C3D-BAEA-A6E7AF397305}"/>
              </a:ext>
            </a:extLst>
          </p:cNvPr>
          <p:cNvSpPr/>
          <p:nvPr/>
        </p:nvSpPr>
        <p:spPr>
          <a:xfrm>
            <a:off x="2788771" y="2321348"/>
            <a:ext cx="6943725" cy="2701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A271158-3241-4D5A-A74B-BB36E06389F8}"/>
              </a:ext>
            </a:extLst>
          </p:cNvPr>
          <p:cNvSpPr txBox="1"/>
          <p:nvPr/>
        </p:nvSpPr>
        <p:spPr>
          <a:xfrm>
            <a:off x="3072927" y="5106344"/>
            <a:ext cx="255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Q[0..maxleng-1]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已满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0C29B5D-1F93-4971-87DE-EEC6439B4D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C18EC063-2B0A-4DD0-8497-2BB15E8F4DD9}"/>
              </a:ext>
            </a:extLst>
          </p:cNvPr>
          <p:cNvGrpSpPr/>
          <p:nvPr/>
        </p:nvGrpSpPr>
        <p:grpSpPr>
          <a:xfrm>
            <a:off x="8263136" y="6326339"/>
            <a:ext cx="633507" cy="496730"/>
            <a:chOff x="2208920" y="6042973"/>
            <a:chExt cx="633507" cy="496730"/>
          </a:xfrm>
        </p:grpSpPr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8F7BDC40-E694-4E89-AE9A-80669064A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8673" y="604297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Text Box 44">
              <a:extLst>
                <a:ext uri="{FF2B5EF4-FFF2-40B4-BE49-F238E27FC236}">
                  <a16:creationId xmlns:a16="http://schemas.microsoft.com/office/drawing/2014/main" id="{F081B591-7596-433B-8ED3-35B417853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920" y="6123179"/>
              <a:ext cx="633507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C6B153-9475-47C7-AD02-87FC9BEE9FA2}"/>
              </a:ext>
            </a:extLst>
          </p:cNvPr>
          <p:cNvGrpSpPr/>
          <p:nvPr/>
        </p:nvGrpSpPr>
        <p:grpSpPr>
          <a:xfrm>
            <a:off x="7610043" y="6322517"/>
            <a:ext cx="543739" cy="492227"/>
            <a:chOff x="5384414" y="6255738"/>
            <a:chExt cx="543739" cy="492227"/>
          </a:xfrm>
        </p:grpSpPr>
        <p:sp>
          <p:nvSpPr>
            <p:cNvPr id="45" name="Line 41">
              <a:extLst>
                <a:ext uri="{FF2B5EF4-FFF2-40B4-BE49-F238E27FC236}">
                  <a16:creationId xmlns:a16="http://schemas.microsoft.com/office/drawing/2014/main" id="{91C3D0B4-E365-4D31-936D-317281AB7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56284" y="625573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BDE4F9F1-78CE-48C5-BC3F-325260458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414" y="6331441"/>
              <a:ext cx="543739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B31CBA33-E706-404D-905E-E4EB2B45C7BD}"/>
              </a:ext>
            </a:extLst>
          </p:cNvPr>
          <p:cNvSpPr txBox="1"/>
          <p:nvPr/>
        </p:nvSpPr>
        <p:spPr>
          <a:xfrm>
            <a:off x="7071001" y="5106344"/>
            <a:ext cx="255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Q[0..maxleng-1]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已满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 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C444C36-3E23-4B39-90A0-88ECC922916C}"/>
              </a:ext>
            </a:extLst>
          </p:cNvPr>
          <p:cNvSpPr/>
          <p:nvPr/>
        </p:nvSpPr>
        <p:spPr>
          <a:xfrm>
            <a:off x="2792055" y="2802180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4DC847B0-E574-402D-9C02-B950B84414BA}"/>
              </a:ext>
            </a:extLst>
          </p:cNvPr>
          <p:cNvSpPr/>
          <p:nvPr/>
        </p:nvSpPr>
        <p:spPr>
          <a:xfrm>
            <a:off x="2792055" y="3496896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CC36885D-1C20-4CB5-B831-8DB26AAEB461}"/>
              </a:ext>
            </a:extLst>
          </p:cNvPr>
          <p:cNvSpPr/>
          <p:nvPr/>
        </p:nvSpPr>
        <p:spPr>
          <a:xfrm>
            <a:off x="2813698" y="3809498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5617C120-FE3E-4EF7-8AB2-C489DD588645}"/>
              </a:ext>
            </a:extLst>
          </p:cNvPr>
          <p:cNvSpPr/>
          <p:nvPr/>
        </p:nvSpPr>
        <p:spPr>
          <a:xfrm>
            <a:off x="2813698" y="4144733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7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36" grpId="0"/>
      <p:bldP spid="37" grpId="0"/>
      <p:bldP spid="7" grpId="0" animBg="1"/>
      <p:bldP spid="39" grpId="0"/>
      <p:bldP spid="47" grpId="0"/>
      <p:bldP spid="14" grpId="0" animBg="1"/>
      <p:bldP spid="1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0" y="670361"/>
            <a:ext cx="40671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  <a:stCxn id="12" idx="3"/>
          </p:cNvCxnSpPr>
          <p:nvPr/>
        </p:nvCxnSpPr>
        <p:spPr>
          <a:xfrm flipV="1">
            <a:off x="8424668" y="683120"/>
            <a:ext cx="3767332" cy="1923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162425" y="439529"/>
            <a:ext cx="4262243" cy="525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队列的顺序表示和实现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A448F956-6953-42F6-897F-08B1769DF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8888494"/>
              </p:ext>
            </p:extLst>
          </p:nvPr>
        </p:nvGraphicFramePr>
        <p:xfrm>
          <a:off x="2340920" y="4987359"/>
          <a:ext cx="3429000" cy="44812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x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y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 Box 19">
            <a:extLst>
              <a:ext uri="{FF2B5EF4-FFF2-40B4-BE49-F238E27FC236}">
                <a16:creationId xmlns:a16="http://schemas.microsoft.com/office/drawing/2014/main" id="{025C2ED0-C082-4604-962C-6CD2D5B81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162" y="5371216"/>
            <a:ext cx="3839513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              ...           MAXLENG-1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CE0789-1AC0-4AF3-8A45-85A2FA40FE93}"/>
              </a:ext>
            </a:extLst>
          </p:cNvPr>
          <p:cNvGrpSpPr/>
          <p:nvPr/>
        </p:nvGrpSpPr>
        <p:grpSpPr>
          <a:xfrm>
            <a:off x="4962234" y="5775200"/>
            <a:ext cx="543739" cy="503475"/>
            <a:chOff x="4720448" y="5725608"/>
            <a:chExt cx="543739" cy="503475"/>
          </a:xfrm>
        </p:grpSpPr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490C838A-BEB4-4181-86DC-74E12856C8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1900" y="572560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D9D8CD93-4597-4048-9E0B-3D63B9752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0448" y="5812559"/>
              <a:ext cx="543739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847129B-6791-4841-985E-B8AF94E4E649}"/>
              </a:ext>
            </a:extLst>
          </p:cNvPr>
          <p:cNvGrpSpPr/>
          <p:nvPr/>
        </p:nvGrpSpPr>
        <p:grpSpPr>
          <a:xfrm>
            <a:off x="3373658" y="5775200"/>
            <a:ext cx="633507" cy="537235"/>
            <a:chOff x="2978722" y="5719197"/>
            <a:chExt cx="633507" cy="537235"/>
          </a:xfrm>
        </p:grpSpPr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218A32E5-02CC-4DBA-B6EF-F80B86616C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7875" y="5719197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B997003F-1971-40F6-8B45-4CF595D38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722" y="5839908"/>
              <a:ext cx="633507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CFC3B898-A987-42A7-9808-004945F8E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751876"/>
              </p:ext>
            </p:extLst>
          </p:nvPr>
        </p:nvGraphicFramePr>
        <p:xfrm>
          <a:off x="6677970" y="4987359"/>
          <a:ext cx="3238500" cy="44812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y </a:t>
                      </a: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z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宋体"/>
                        </a:defRPr>
                      </a:lvl9pPr>
                    </a:lstStyle>
                    <a:p>
                      <a:pPr lvl="0" ea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</a:t>
                      </a: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 Box 40">
            <a:extLst>
              <a:ext uri="{FF2B5EF4-FFF2-40B4-BE49-F238E27FC236}">
                <a16:creationId xmlns:a16="http://schemas.microsoft.com/office/drawing/2014/main" id="{802ACBD4-D3FB-47AA-AA7B-B610CBBA4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66" y="5371216"/>
            <a:ext cx="3608680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           ...                    MAXLENG-1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B9050C-9D74-438D-9DC3-88E74A5D72BC}"/>
              </a:ext>
            </a:extLst>
          </p:cNvPr>
          <p:cNvGrpSpPr/>
          <p:nvPr/>
        </p:nvGrpSpPr>
        <p:grpSpPr>
          <a:xfrm>
            <a:off x="9373428" y="5770466"/>
            <a:ext cx="633507" cy="514639"/>
            <a:chOff x="8977316" y="5812558"/>
            <a:chExt cx="633507" cy="514639"/>
          </a:xfrm>
        </p:grpSpPr>
        <p:sp>
          <p:nvSpPr>
            <p:cNvPr id="32" name="Line 41">
              <a:extLst>
                <a:ext uri="{FF2B5EF4-FFF2-40B4-BE49-F238E27FC236}">
                  <a16:creationId xmlns:a16="http://schemas.microsoft.com/office/drawing/2014/main" id="{10B94943-4A5E-4FE1-AA88-108BD28771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83258" y="5812558"/>
              <a:ext cx="0" cy="254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Text Box 43">
              <a:extLst>
                <a:ext uri="{FF2B5EF4-FFF2-40B4-BE49-F238E27FC236}">
                  <a16:creationId xmlns:a16="http://schemas.microsoft.com/office/drawing/2014/main" id="{D1309DC6-21AE-4EF7-A1CA-2F65A569A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7316" y="5910673"/>
              <a:ext cx="633507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BD0F8E-BE4B-4BA1-8AB6-2275379CCAF1}"/>
              </a:ext>
            </a:extLst>
          </p:cNvPr>
          <p:cNvGrpSpPr/>
          <p:nvPr/>
        </p:nvGrpSpPr>
        <p:grpSpPr>
          <a:xfrm>
            <a:off x="8468638" y="5781085"/>
            <a:ext cx="543739" cy="504020"/>
            <a:chOff x="8072010" y="5784664"/>
            <a:chExt cx="543739" cy="504020"/>
          </a:xfrm>
        </p:grpSpPr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B7D13C54-EA92-435F-9321-51619C3BE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04588" y="5784664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Text Box 44">
              <a:extLst>
                <a:ext uri="{FF2B5EF4-FFF2-40B4-BE49-F238E27FC236}">
                  <a16:creationId xmlns:a16="http://schemas.microsoft.com/office/drawing/2014/main" id="{CF11A7D9-A133-4EC0-9C6F-2A3DBB167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2010" y="5872160"/>
              <a:ext cx="543739" cy="416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</p:grpSp>
      <p:sp>
        <p:nvSpPr>
          <p:cNvPr id="37" name="Text Box 46">
            <a:extLst>
              <a:ext uri="{FF2B5EF4-FFF2-40B4-BE49-F238E27FC236}">
                <a16:creationId xmlns:a16="http://schemas.microsoft.com/office/drawing/2014/main" id="{F35EE4EC-6B37-4072-8580-D00149DDC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7042" y="1584285"/>
            <a:ext cx="5303466" cy="305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De_Queue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SeQueue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&amp;e)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{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if 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   //Q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为空队列，退出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ERROR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            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 =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Q.elem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取走队头元素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= (Q.front+1) % MAXLENG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     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循环后移到一个位置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return OK;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42964A-3FC3-4384-BE97-83F806B8D0A5}"/>
              </a:ext>
            </a:extLst>
          </p:cNvPr>
          <p:cNvSpPr txBox="1"/>
          <p:nvPr/>
        </p:nvSpPr>
        <p:spPr>
          <a:xfrm>
            <a:off x="2917011" y="1131605"/>
            <a:ext cx="2158303" cy="37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队算法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: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130CF1-9626-48D1-9C88-08428C92D083}"/>
              </a:ext>
            </a:extLst>
          </p:cNvPr>
          <p:cNvSpPr/>
          <p:nvPr/>
        </p:nvSpPr>
        <p:spPr>
          <a:xfrm>
            <a:off x="3279678" y="1584286"/>
            <a:ext cx="5554092" cy="3055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19C7832-E34C-4540-9D5C-BC8666329586}"/>
              </a:ext>
            </a:extLst>
          </p:cNvPr>
          <p:cNvSpPr/>
          <p:nvPr/>
        </p:nvSpPr>
        <p:spPr>
          <a:xfrm>
            <a:off x="3365826" y="2374424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23300CC6-8270-47BD-A7A9-A8C2C96B0DE8}"/>
              </a:ext>
            </a:extLst>
          </p:cNvPr>
          <p:cNvSpPr/>
          <p:nvPr/>
        </p:nvSpPr>
        <p:spPr>
          <a:xfrm>
            <a:off x="3343780" y="3071345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D59B8A38-A397-49EB-95EA-989D2A493CA0}"/>
              </a:ext>
            </a:extLst>
          </p:cNvPr>
          <p:cNvSpPr/>
          <p:nvPr/>
        </p:nvSpPr>
        <p:spPr>
          <a:xfrm>
            <a:off x="3343780" y="3382759"/>
            <a:ext cx="284156" cy="144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19B459C-FF43-4B10-9D26-2A58B7B57B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904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7" grpId="0"/>
      <p:bldP spid="21" grpId="0"/>
      <p:bldP spid="22" grpId="0" animBg="1"/>
      <p:bldP spid="23" grpId="0" animBg="1"/>
      <p:bldP spid="23" grpId="1" animBg="1"/>
      <p:bldP spid="38" grpId="0" animBg="1"/>
      <p:bldP spid="38" grpId="1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4" name="椭圆 23"/>
          <p:cNvSpPr/>
          <p:nvPr/>
        </p:nvSpPr>
        <p:spPr>
          <a:xfrm>
            <a:off x="5669427" y="2138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/>
              <a:t>1</a:t>
            </a:r>
          </a:p>
        </p:txBody>
      </p:sp>
      <p:sp>
        <p:nvSpPr>
          <p:cNvPr id="20" name="椭圆 19"/>
          <p:cNvSpPr/>
          <p:nvPr/>
        </p:nvSpPr>
        <p:spPr>
          <a:xfrm>
            <a:off x="5669427" y="306748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/>
              <a:t>2</a:t>
            </a:r>
          </a:p>
        </p:txBody>
      </p:sp>
      <p:sp>
        <p:nvSpPr>
          <p:cNvPr id="16" name="椭圆 15"/>
          <p:cNvSpPr/>
          <p:nvPr/>
        </p:nvSpPr>
        <p:spPr>
          <a:xfrm>
            <a:off x="5669427" y="399609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/>
              <a:t>3</a:t>
            </a:r>
          </a:p>
        </p:txBody>
      </p:sp>
      <p:sp>
        <p:nvSpPr>
          <p:cNvPr id="11" name="椭圆 10"/>
          <p:cNvSpPr/>
          <p:nvPr/>
        </p:nvSpPr>
        <p:spPr>
          <a:xfrm>
            <a:off x="5669427" y="492469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/>
              <a:t>4</a:t>
            </a:r>
          </a:p>
        </p:txBody>
      </p:sp>
      <p:sp>
        <p:nvSpPr>
          <p:cNvPr id="35" name="矩形 34"/>
          <p:cNvSpPr/>
          <p:nvPr/>
        </p:nvSpPr>
        <p:spPr>
          <a:xfrm>
            <a:off x="6282029" y="2138877"/>
            <a:ext cx="4791528" cy="4171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栈的两种实现方法，栈空、栈满的描述</a:t>
            </a:r>
          </a:p>
        </p:txBody>
      </p:sp>
      <p:sp>
        <p:nvSpPr>
          <p:cNvPr id="38" name="矩形 37"/>
          <p:cNvSpPr/>
          <p:nvPr/>
        </p:nvSpPr>
        <p:spPr>
          <a:xfrm>
            <a:off x="6282030" y="3086431"/>
            <a:ext cx="5285118" cy="3963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链队列、循环队列的实现方法，队空、队满的描述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86931" y="4013211"/>
            <a:ext cx="2805870" cy="3963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车辆调度的出站车厢序列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2029" y="4958101"/>
            <a:ext cx="4003073" cy="3963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分治法的算法设计与递归算法的使用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C433CE1-D257-4C16-9958-4F35BCB40FAD}"/>
              </a:ext>
            </a:extLst>
          </p:cNvPr>
          <p:cNvSpPr txBox="1"/>
          <p:nvPr/>
        </p:nvSpPr>
        <p:spPr>
          <a:xfrm>
            <a:off x="5399087" y="377018"/>
            <a:ext cx="1666876" cy="5932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cs typeface="+mn-ea"/>
                <a:sym typeface="+mn-lt"/>
              </a:rPr>
              <a:t>要点</a:t>
            </a:r>
            <a:endParaRPr lang="en-US" altLang="zh-CN" sz="28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24" grpId="0" animBg="1"/>
      <p:bldP spid="20" grpId="0" animBg="1"/>
      <p:bldP spid="16" grpId="0" animBg="1"/>
      <p:bldP spid="11" grpId="0" animBg="1"/>
      <p:bldP spid="35" grpId="0"/>
      <p:bldP spid="38" grpId="0"/>
      <p:bldP spid="41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-2" y="725411"/>
            <a:ext cx="434340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200900" y="683121"/>
            <a:ext cx="4991100" cy="422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5">
            <a:extLst>
              <a:ext uri="{FF2B5EF4-FFF2-40B4-BE49-F238E27FC236}">
                <a16:creationId xmlns:a16="http://schemas.microsoft.com/office/drawing/2014/main" id="{A0FBBBB4-30A0-482C-9B45-15FA874FC67A}"/>
              </a:ext>
            </a:extLst>
          </p:cNvPr>
          <p:cNvSpPr txBox="1"/>
          <p:nvPr/>
        </p:nvSpPr>
        <p:spPr>
          <a:xfrm>
            <a:off x="4491038" y="342963"/>
            <a:ext cx="2581275" cy="5932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思考题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168B90C-3B5A-4A3B-87CA-E5C174A49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308" y="1450823"/>
            <a:ext cx="7772400" cy="128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如何根据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front,rear,maxlength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求队列的长度。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在循环队列中，如果用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front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指向队列的第一个元素，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length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表示元素的个数，如何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设计算法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599B50-8C27-404B-940D-F5C619A9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4E0215-59B2-4C99-8BAE-60C76E8E0EAA}"/>
              </a:ext>
            </a:extLst>
          </p:cNvPr>
          <p:cNvSpPr txBox="1"/>
          <p:nvPr/>
        </p:nvSpPr>
        <p:spPr>
          <a:xfrm>
            <a:off x="3590926" y="2642253"/>
            <a:ext cx="6105524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typedef struct QUEUE{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elem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[MAXLENGTH];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front,length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;} QUEUE;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void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(QUEUE &amp;Q);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(QUEUE &amp;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x);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int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(QUEUE &amp;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Q,ElemType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&amp;x);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82FAD0-BB6F-4457-8EE8-FE67D30ED250}"/>
              </a:ext>
            </a:extLst>
          </p:cNvPr>
          <p:cNvSpPr txBox="1"/>
          <p:nvPr/>
        </p:nvSpPr>
        <p:spPr>
          <a:xfrm>
            <a:off x="3475308" y="5143695"/>
            <a:ext cx="6754542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假如使用循环队列进行数据处理，为解决二义性，若分配给队列的存储单元是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100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个，那么最多能存储多少个数据元素呢？</a:t>
            </a:r>
          </a:p>
        </p:txBody>
      </p:sp>
    </p:spTree>
    <p:extLst>
      <p:ext uri="{BB962C8B-B14F-4D97-AF65-F5344CB8AC3E}">
        <p14:creationId xmlns:p14="http://schemas.microsoft.com/office/powerpoint/2010/main" val="277614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94" y="2166284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726343" y="3392343"/>
            <a:ext cx="2968914" cy="3962400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" name="椭圆 5"/>
          <p:cNvSpPr/>
          <p:nvPr/>
        </p:nvSpPr>
        <p:spPr>
          <a:xfrm>
            <a:off x="3823866" y="3935958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631341" y="5339915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0" name="Text Box 3">
            <a:extLst>
              <a:ext uri="{FF2B5EF4-FFF2-40B4-BE49-F238E27FC236}">
                <a16:creationId xmlns:a16="http://schemas.microsoft.com/office/drawing/2014/main" id="{5D3F33AC-3E5E-41EF-9EB2-6B4EBD208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1856" y="1714500"/>
            <a:ext cx="6797931" cy="464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定义和术语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只允许在表的一端删除元素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     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在另一端插入元素的线性表。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空队列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不含元素的队列。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队首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队列中只允许删除元素的一端。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head,front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队尾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队列中只允许插入元素的一端。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rear,tail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队首元素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处于队首的元素。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队尾元素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处于队尾的元素。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进队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插入一个元素到队列中。又称：入队。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出队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从队列删除一个元素。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4A133A-7B76-4A1D-9640-278397431CBA}"/>
              </a:ext>
            </a:extLst>
          </p:cNvPr>
          <p:cNvSpPr txBox="1"/>
          <p:nvPr/>
        </p:nvSpPr>
        <p:spPr>
          <a:xfrm>
            <a:off x="4567064" y="1174695"/>
            <a:ext cx="6110286" cy="48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3.4.1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队列及其操作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EF53F0F-755A-4822-BFCE-35C9A641522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0" y="658484"/>
            <a:ext cx="4359418" cy="2463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5C15F58-3B4E-4077-9AF1-A86EC7E2C59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8229600" y="658484"/>
            <a:ext cx="3962400" cy="2463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25">
            <a:extLst>
              <a:ext uri="{FF2B5EF4-FFF2-40B4-BE49-F238E27FC236}">
                <a16:creationId xmlns:a16="http://schemas.microsoft.com/office/drawing/2014/main" id="{27D021CD-95EF-4A2A-A4FD-E77F9CA9BE03}"/>
              </a:ext>
            </a:extLst>
          </p:cNvPr>
          <p:cNvSpPr txBox="1"/>
          <p:nvPr/>
        </p:nvSpPr>
        <p:spPr>
          <a:xfrm>
            <a:off x="4359418" y="395751"/>
            <a:ext cx="3870182" cy="525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3.4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队列（排队，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queue)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94" y="2166284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726343" y="3392343"/>
            <a:ext cx="2968914" cy="3962400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" name="椭圆 5"/>
          <p:cNvSpPr/>
          <p:nvPr/>
        </p:nvSpPr>
        <p:spPr>
          <a:xfrm>
            <a:off x="3823866" y="3935958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631341" y="5339915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0" name="Text Box 3">
            <a:extLst>
              <a:ext uri="{FF2B5EF4-FFF2-40B4-BE49-F238E27FC236}">
                <a16:creationId xmlns:a16="http://schemas.microsoft.com/office/drawing/2014/main" id="{5D3F33AC-3E5E-41EF-9EB2-6B4EBD208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881" y="1245904"/>
            <a:ext cx="7206426" cy="9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队列的进队</a:t>
            </a:r>
          </a:p>
          <a:p>
            <a:pPr marL="34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队列的进队是指将新元素插入到队尾，出队是指将队首元素删除。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AF6FB86-8EA7-43C2-B2E2-C42B4266AA34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D6B49E3-C7BB-4FAF-BAC3-3C96AF1B87DC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78EBC12-0A07-42D2-B723-7CDAD74AF3ED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3.4.1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队列及其操作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F81BA7-9004-4711-BE59-E1E2CEB8F7CF}"/>
              </a:ext>
            </a:extLst>
          </p:cNvPr>
          <p:cNvSpPr txBox="1"/>
          <p:nvPr/>
        </p:nvSpPr>
        <p:spPr>
          <a:xfrm>
            <a:off x="5329703" y="2340435"/>
            <a:ext cx="6110748" cy="777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元素的进出原则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：“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先进先出”，“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First In First Out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”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队列的别名：“先进先出”表，“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FIFO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”表，排队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queue</a:t>
            </a:r>
            <a:endParaRPr lang="zh-CN" alt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F35FBAF0-AE60-4E73-84B3-922C7382B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395" y="3502933"/>
            <a:ext cx="16002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4" name="Group 4">
            <a:extLst>
              <a:ext uri="{FF2B5EF4-FFF2-40B4-BE49-F238E27FC236}">
                <a16:creationId xmlns:a16="http://schemas.microsoft.com/office/drawing/2014/main" id="{21CA09BF-DAB9-4E43-B3B1-DDAABCDC3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113055"/>
              </p:ext>
            </p:extLst>
          </p:nvPr>
        </p:nvGraphicFramePr>
        <p:xfrm>
          <a:off x="5819008" y="3502933"/>
          <a:ext cx="4268787" cy="412496"/>
        </p:xfrm>
        <a:graphic>
          <a:graphicData uri="http://schemas.openxmlformats.org/drawingml/2006/table">
            <a:tbl>
              <a:tblPr/>
              <a:tblGrid>
                <a:gridCol w="51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a1  ,  a2  ,  ......  ,  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18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 Box 16">
            <a:extLst>
              <a:ext uri="{FF2B5EF4-FFF2-40B4-BE49-F238E27FC236}">
                <a16:creationId xmlns:a16="http://schemas.microsoft.com/office/drawing/2014/main" id="{E5E1B110-FDD9-493E-A0BD-B39D5166F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443" y="4241035"/>
            <a:ext cx="1352612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head(front)</a:t>
            </a: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队首</a:t>
            </a:r>
          </a:p>
        </p:txBody>
      </p:sp>
      <p:sp>
        <p:nvSpPr>
          <p:cNvPr id="38" name="Text Box 17">
            <a:extLst>
              <a:ext uri="{FF2B5EF4-FFF2-40B4-BE49-F238E27FC236}">
                <a16:creationId xmlns:a16="http://schemas.microsoft.com/office/drawing/2014/main" id="{76684FB8-981E-4838-AF82-DD0483E7A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808" y="3494417"/>
            <a:ext cx="13525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←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39" name="Text Box 18">
            <a:extLst>
              <a:ext uri="{FF2B5EF4-FFF2-40B4-BE49-F238E27FC236}">
                <a16:creationId xmlns:a16="http://schemas.microsoft.com/office/drawing/2014/main" id="{83C4DE05-895F-47C0-AB71-CF165B9FB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409" y="3499851"/>
            <a:ext cx="13716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出队 ←</a:t>
            </a:r>
          </a:p>
        </p:txBody>
      </p:sp>
      <p:sp>
        <p:nvSpPr>
          <p:cNvPr id="40" name="Text Box 20">
            <a:extLst>
              <a:ext uri="{FF2B5EF4-FFF2-40B4-BE49-F238E27FC236}">
                <a16:creationId xmlns:a16="http://schemas.microsoft.com/office/drawing/2014/main" id="{7B718BC1-8BBD-481B-8FCC-C55AFFEB3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559" y="5046642"/>
            <a:ext cx="19431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队列示意图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3814ED2-A6B5-4063-B83B-B51C2247A26E}"/>
              </a:ext>
            </a:extLst>
          </p:cNvPr>
          <p:cNvSpPr/>
          <p:nvPr/>
        </p:nvSpPr>
        <p:spPr>
          <a:xfrm rot="10800000">
            <a:off x="6452077" y="4004109"/>
            <a:ext cx="121631" cy="2596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EF4C1661-96BD-454D-905D-5EF22E7DE24D}"/>
              </a:ext>
            </a:extLst>
          </p:cNvPr>
          <p:cNvSpPr/>
          <p:nvPr/>
        </p:nvSpPr>
        <p:spPr>
          <a:xfrm rot="10800000">
            <a:off x="8146278" y="3998671"/>
            <a:ext cx="121631" cy="2596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64B36354-6981-4524-8963-3CFD9B8F9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603" y="4241035"/>
            <a:ext cx="1352612" cy="7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rear(tail)</a:t>
            </a: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</p:spTree>
    <p:extLst>
      <p:ext uri="{BB962C8B-B14F-4D97-AF65-F5344CB8AC3E}">
        <p14:creationId xmlns:p14="http://schemas.microsoft.com/office/powerpoint/2010/main" val="295132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19" grpId="0" animBg="1"/>
      <p:bldP spid="33" grpId="0"/>
      <p:bldP spid="37" grpId="0"/>
      <p:bldP spid="38" grpId="0"/>
      <p:bldP spid="39" grpId="0"/>
      <p:bldP spid="40" grpId="0"/>
      <p:bldP spid="8" grpId="0" animBg="1"/>
      <p:bldP spid="41" grpId="0" animBg="1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94" y="2166284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726343" y="3392343"/>
            <a:ext cx="2968914" cy="3962400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6" name="椭圆 5"/>
          <p:cNvSpPr/>
          <p:nvPr/>
        </p:nvSpPr>
        <p:spPr>
          <a:xfrm>
            <a:off x="3823866" y="3935958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631341" y="5339915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30" name="Text Box 3">
            <a:extLst>
              <a:ext uri="{FF2B5EF4-FFF2-40B4-BE49-F238E27FC236}">
                <a16:creationId xmlns:a16="http://schemas.microsoft.com/office/drawing/2014/main" id="{5D3F33AC-3E5E-41EF-9EB2-6B4EBD208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353" y="1363318"/>
            <a:ext cx="7206426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队列的基本操作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AF6FB86-8EA7-43C2-B2E2-C42B4266AA34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D6B49E3-C7BB-4FAF-BAC3-3C96AF1B87DC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78EBC12-0A07-42D2-B723-7CDAD74AF3ED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3.4.1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队列及其操作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1A567B-C31C-422F-ABEC-1B81E2D687E4}"/>
              </a:ext>
            </a:extLst>
          </p:cNvPr>
          <p:cNvSpPr txBox="1"/>
          <p:nvPr/>
        </p:nvSpPr>
        <p:spPr>
          <a:xfrm>
            <a:off x="5520190" y="1969623"/>
            <a:ext cx="611074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(&amp;Q) 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构造空队列。</a:t>
            </a:r>
          </a:p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DestroyQueue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(&amp;Q)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销毁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队列。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ClearQueue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(&amp;Q)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置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为空队列。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(Q)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判断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是否为空队列。</a:t>
            </a:r>
          </a:p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插入队列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的尾端。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(&amp;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Q,&amp;e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取走队列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的首元素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QetHead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Q,&amp;e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)       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读取队列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的首元素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送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840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261345CF-6740-4320-BAAC-5544A80F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588" y="3306823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双队列示意图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E03F982D-8321-4935-B480-B25386BD6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653" y="2329533"/>
            <a:ext cx="16002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3" name="Group 5">
            <a:extLst>
              <a:ext uri="{FF2B5EF4-FFF2-40B4-BE49-F238E27FC236}">
                <a16:creationId xmlns:a16="http://schemas.microsoft.com/office/drawing/2014/main" id="{A613C2C0-ADF4-4E54-ABEE-96B73320F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396275"/>
              </p:ext>
            </p:extLst>
          </p:nvPr>
        </p:nvGraphicFramePr>
        <p:xfrm>
          <a:off x="4534266" y="2329533"/>
          <a:ext cx="4268787" cy="590524"/>
        </p:xfrm>
        <a:graphic>
          <a:graphicData uri="http://schemas.openxmlformats.org/drawingml/2006/table">
            <a:tbl>
              <a:tblPr/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0" marB="45580" horzOverflow="overflow">
                    <a:lnL cap="flat">
                      <a:noFill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a1  ,  a2  ,  .....  ,  an</a:t>
                      </a:r>
                    </a:p>
                  </a:txBody>
                  <a:tcPr marT="45580" marB="45580"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0" marB="45580"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 Box 15">
            <a:extLst>
              <a:ext uri="{FF2B5EF4-FFF2-40B4-BE49-F238E27FC236}">
                <a16:creationId xmlns:a16="http://schemas.microsoft.com/office/drawing/2014/main" id="{14670278-D783-40C5-9683-0005571FC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378" y="4379283"/>
            <a:ext cx="45116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72B8BFB-42E7-4226-91C9-2AB25C37A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2853" y="2353346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46" name="Text Box 17">
            <a:extLst>
              <a:ext uri="{FF2B5EF4-FFF2-40B4-BE49-F238E27FC236}">
                <a16:creationId xmlns:a16="http://schemas.microsoft.com/office/drawing/2014/main" id="{3F178B89-36E5-4385-908A-2056EF7CB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053" y="2337471"/>
            <a:ext cx="8699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出队</a:t>
            </a: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FB7E1EE3-C7F3-4AC0-A37D-B9E800ADB9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803" y="2634333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Line 19">
            <a:extLst>
              <a:ext uri="{FF2B5EF4-FFF2-40B4-BE49-F238E27FC236}">
                <a16:creationId xmlns:a16="http://schemas.microsoft.com/office/drawing/2014/main" id="{857C978C-77D9-4ADB-A157-CF3D65A07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003" y="2634333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3BB26061-47FB-4009-9F33-008E62D19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203" y="3015333"/>
            <a:ext cx="487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4AE4BF53-9858-4573-B625-9CE62B216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203" y="271053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CB4721A7-7D1B-4E94-B190-B69A6C869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203" y="271053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Line 23">
            <a:extLst>
              <a:ext uri="{FF2B5EF4-FFF2-40B4-BE49-F238E27FC236}">
                <a16:creationId xmlns:a16="http://schemas.microsoft.com/office/drawing/2014/main" id="{21F0D9E7-5F77-4986-BFE4-FC4EA4048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203" y="2100933"/>
            <a:ext cx="487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Line 24">
            <a:extLst>
              <a:ext uri="{FF2B5EF4-FFF2-40B4-BE49-F238E27FC236}">
                <a16:creationId xmlns:a16="http://schemas.microsoft.com/office/drawing/2014/main" id="{CD774370-D239-4BA4-8813-5855AC2DD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7803" y="248193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Line 25">
            <a:extLst>
              <a:ext uri="{FF2B5EF4-FFF2-40B4-BE49-F238E27FC236}">
                <a16:creationId xmlns:a16="http://schemas.microsoft.com/office/drawing/2014/main" id="{6A6459E6-EFE6-4DED-9F08-04ECC53CFD1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003" y="2100933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Line 26">
            <a:extLst>
              <a:ext uri="{FF2B5EF4-FFF2-40B4-BE49-F238E27FC236}">
                <a16:creationId xmlns:a16="http://schemas.microsoft.com/office/drawing/2014/main" id="{D895FCBD-AD98-4B25-AEBA-13649918FF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8603" y="255813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Line 27">
            <a:extLst>
              <a:ext uri="{FF2B5EF4-FFF2-40B4-BE49-F238E27FC236}">
                <a16:creationId xmlns:a16="http://schemas.microsoft.com/office/drawing/2014/main" id="{1BF6B0AC-41B7-4F2B-8A56-F2A440C6A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8203" y="2100933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1BFA5CB5-928A-4D18-A8D8-AE5C94AD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003" y="5745615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输出受限双队列示意图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F4D856A4-2577-426E-AEB7-FE34997B8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103" y="4595183"/>
            <a:ext cx="16002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9" name="Group 30">
            <a:extLst>
              <a:ext uri="{FF2B5EF4-FFF2-40B4-BE49-F238E27FC236}">
                <a16:creationId xmlns:a16="http://schemas.microsoft.com/office/drawing/2014/main" id="{72317D59-52F8-4CA0-854F-F6E2E08C7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84916"/>
              </p:ext>
            </p:extLst>
          </p:nvPr>
        </p:nvGraphicFramePr>
        <p:xfrm>
          <a:off x="4578716" y="4595183"/>
          <a:ext cx="4268787" cy="590524"/>
        </p:xfrm>
        <a:graphic>
          <a:graphicData uri="http://schemas.openxmlformats.org/drawingml/2006/table">
            <a:tbl>
              <a:tblPr/>
              <a:tblGrid>
                <a:gridCol w="51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0" marB="45580" horzOverflow="overflow">
                    <a:lnL cap="flat">
                      <a:noFill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a1  ,  a2  ,  .....  ,  an</a:t>
                      </a:r>
                    </a:p>
                  </a:txBody>
                  <a:tcPr marT="45580" marB="45580"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1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0" marB="45580"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 Box 40">
            <a:extLst>
              <a:ext uri="{FF2B5EF4-FFF2-40B4-BE49-F238E27FC236}">
                <a16:creationId xmlns:a16="http://schemas.microsoft.com/office/drawing/2014/main" id="{DA74711D-09EC-4306-9541-E7ED2218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7303" y="4618996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61" name="Line 41">
            <a:extLst>
              <a:ext uri="{FF2B5EF4-FFF2-40B4-BE49-F238E27FC236}">
                <a16:creationId xmlns:a16="http://schemas.microsoft.com/office/drawing/2014/main" id="{B726D98D-8997-4C01-84F2-D9D7BACCE2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2253" y="4899983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Line 42">
            <a:extLst>
              <a:ext uri="{FF2B5EF4-FFF2-40B4-BE49-F238E27FC236}">
                <a16:creationId xmlns:a16="http://schemas.microsoft.com/office/drawing/2014/main" id="{F5BBD567-DAE7-40EC-BB36-6E320DC29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9453" y="4899983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Line 43">
            <a:extLst>
              <a:ext uri="{FF2B5EF4-FFF2-40B4-BE49-F238E27FC236}">
                <a16:creationId xmlns:a16="http://schemas.microsoft.com/office/drawing/2014/main" id="{4418F875-6BF8-4BEC-8683-B1D9102A4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653" y="5280983"/>
            <a:ext cx="487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Line 44">
            <a:extLst>
              <a:ext uri="{FF2B5EF4-FFF2-40B4-BE49-F238E27FC236}">
                <a16:creationId xmlns:a16="http://schemas.microsoft.com/office/drawing/2014/main" id="{F080F957-84DC-4FF0-8D50-F59BDF5D9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653" y="497618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Line 45">
            <a:extLst>
              <a:ext uri="{FF2B5EF4-FFF2-40B4-BE49-F238E27FC236}">
                <a16:creationId xmlns:a16="http://schemas.microsoft.com/office/drawing/2014/main" id="{6ABC4BC8-3879-433C-BD11-86C223754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653" y="497618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Line 46">
            <a:extLst>
              <a:ext uri="{FF2B5EF4-FFF2-40B4-BE49-F238E27FC236}">
                <a16:creationId xmlns:a16="http://schemas.microsoft.com/office/drawing/2014/main" id="{43591645-6535-47A1-843F-9CE551DE79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3053" y="482378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Text Box 47">
            <a:extLst>
              <a:ext uri="{FF2B5EF4-FFF2-40B4-BE49-F238E27FC236}">
                <a16:creationId xmlns:a16="http://schemas.microsoft.com/office/drawing/2014/main" id="{7BD70500-C3FD-4F6C-A21C-7E5F94A09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053" y="4609471"/>
            <a:ext cx="8699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出队</a:t>
            </a:r>
          </a:p>
        </p:txBody>
      </p:sp>
      <p:sp>
        <p:nvSpPr>
          <p:cNvPr id="68" name="Text Box 48">
            <a:extLst>
              <a:ext uri="{FF2B5EF4-FFF2-40B4-BE49-F238E27FC236}">
                <a16:creationId xmlns:a16="http://schemas.microsoft.com/office/drawing/2014/main" id="{BBB03C36-2125-4868-B48B-97371E2DD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42" y="3745255"/>
            <a:ext cx="78942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）输出受限双队列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只许在表的两端插入、在一端删除元素的线性表。</a:t>
            </a:r>
          </a:p>
        </p:txBody>
      </p:sp>
      <p:sp>
        <p:nvSpPr>
          <p:cNvPr id="69" name="Text Box 49">
            <a:extLst>
              <a:ext uri="{FF2B5EF4-FFF2-40B4-BE49-F238E27FC236}">
                <a16:creationId xmlns:a16="http://schemas.microsoft.com/office/drawing/2014/main" id="{8010C386-6DA7-44DE-A429-617E9CAA5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588" y="2946738"/>
            <a:ext cx="38100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队首                            队尾</a:t>
            </a:r>
          </a:p>
        </p:txBody>
      </p:sp>
      <p:sp>
        <p:nvSpPr>
          <p:cNvPr id="70" name="Text Box 50">
            <a:extLst>
              <a:ext uri="{FF2B5EF4-FFF2-40B4-BE49-F238E27FC236}">
                <a16:creationId xmlns:a16="http://schemas.microsoft.com/office/drawing/2014/main" id="{A9AAFD21-9CC9-4F13-8424-E14337291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3672" y="5296712"/>
            <a:ext cx="3886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队首                           队尾</a:t>
            </a:r>
          </a:p>
        </p:txBody>
      </p:sp>
      <p:sp>
        <p:nvSpPr>
          <p:cNvPr id="71" name="Text Box 51">
            <a:extLst>
              <a:ext uri="{FF2B5EF4-FFF2-40B4-BE49-F238E27FC236}">
                <a16:creationId xmlns:a16="http://schemas.microsoft.com/office/drawing/2014/main" id="{1E0D7668-1E70-4D66-8441-B7D105CCA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2316" y="1021475"/>
            <a:ext cx="82804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双队列（双端队列，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deque----double ended queue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99351F0-4B7D-43E6-A1A8-FF5EC65689EA}"/>
              </a:ext>
            </a:extLst>
          </p:cNvPr>
          <p:cNvSpPr txBox="1"/>
          <p:nvPr/>
        </p:nvSpPr>
        <p:spPr>
          <a:xfrm>
            <a:off x="2864497" y="1568653"/>
            <a:ext cx="6822281" cy="41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（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）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双队列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----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只许在表的两端插入、删除元素的线性表。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97309CA-9923-42AB-8DD9-B92A68E8D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A20E1759-1647-47CB-9D50-DB86D532B365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2429BD-2336-42B7-B775-38BF7FE4EA62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B7CBCBCD-72D7-429E-89CE-BFCE6240EA37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3.4.1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队列及其操作</a:t>
            </a:r>
          </a:p>
        </p:txBody>
      </p:sp>
    </p:spTree>
    <p:extLst>
      <p:ext uri="{BB962C8B-B14F-4D97-AF65-F5344CB8AC3E}">
        <p14:creationId xmlns:p14="http://schemas.microsoft.com/office/powerpoint/2010/main" val="37312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>
            <a:extLst>
              <a:ext uri="{FF2B5EF4-FFF2-40B4-BE49-F238E27FC236}">
                <a16:creationId xmlns:a16="http://schemas.microsoft.com/office/drawing/2014/main" id="{BC038595-EB00-4C5B-B642-601945CE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713" y="3089199"/>
            <a:ext cx="4511675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BE51F7BA-7A76-4EB5-92DF-9BAECA6D6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188" y="3883522"/>
            <a:ext cx="228185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输入受限双队列示意图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FD45FE7-E65E-40F8-A20B-716199998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188" y="2876474"/>
            <a:ext cx="1600200" cy="4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8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6" name="Group 5">
            <a:extLst>
              <a:ext uri="{FF2B5EF4-FFF2-40B4-BE49-F238E27FC236}">
                <a16:creationId xmlns:a16="http://schemas.microsoft.com/office/drawing/2014/main" id="{8CC6B6F8-7832-4F02-AD76-A80B18EF6A69}"/>
              </a:ext>
            </a:extLst>
          </p:cNvPr>
          <p:cNvGraphicFramePr>
            <a:graphicFrameLocks noGrp="1"/>
          </p:cNvGraphicFramePr>
          <p:nvPr/>
        </p:nvGraphicFramePr>
        <p:xfrm>
          <a:off x="3984801" y="2876474"/>
          <a:ext cx="4268787" cy="590524"/>
        </p:xfrm>
        <a:graphic>
          <a:graphicData uri="http://schemas.openxmlformats.org/drawingml/2006/table">
            <a:tbl>
              <a:tblPr/>
              <a:tblGrid>
                <a:gridCol w="484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0" marB="45580" horzOverflow="overflow">
                    <a:lnL cap="flat">
                      <a:noFill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a1  ,  a2  ,  .....  ,  an</a:t>
                      </a:r>
                    </a:p>
                  </a:txBody>
                  <a:tcPr marT="45580" marB="45580"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en-CA" altLang="zh-CN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580" marB="45580" horzOverflow="overflow">
                    <a:lnL w="12700" cap="flat" cmpd="sng" algn="ctr">
                      <a:solidFill>
                        <a:srgbClr val="CC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 Box 15">
            <a:extLst>
              <a:ext uri="{FF2B5EF4-FFF2-40B4-BE49-F238E27FC236}">
                <a16:creationId xmlns:a16="http://schemas.microsoft.com/office/drawing/2014/main" id="{B5BD5A6B-FE5F-41A0-95F0-40596C42D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388" y="2900287"/>
            <a:ext cx="646331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进队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B74E64D5-7DD0-4E58-958E-8BEF1F0C7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588" y="2884412"/>
            <a:ext cx="8699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出队</a:t>
            </a:r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3C385AA0-1A61-44E6-AEAB-C035CB02E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8338" y="3181274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Line 18">
            <a:extLst>
              <a:ext uri="{FF2B5EF4-FFF2-40B4-BE49-F238E27FC236}">
                <a16:creationId xmlns:a16="http://schemas.microsoft.com/office/drawing/2014/main" id="{E1732DEC-40D5-454D-8761-ABD0AEEF3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738" y="2647874"/>
            <a:ext cx="487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Line 19">
            <a:extLst>
              <a:ext uri="{FF2B5EF4-FFF2-40B4-BE49-F238E27FC236}">
                <a16:creationId xmlns:a16="http://schemas.microsoft.com/office/drawing/2014/main" id="{E510DF3F-45EA-4C7D-9587-DE48543A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8338" y="302887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Line 20">
            <a:extLst>
              <a:ext uri="{FF2B5EF4-FFF2-40B4-BE49-F238E27FC236}">
                <a16:creationId xmlns:a16="http://schemas.microsoft.com/office/drawing/2014/main" id="{E66F42E3-66B1-47B3-B8C1-E692D8C55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5538" y="2647874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Line 21">
            <a:extLst>
              <a:ext uri="{FF2B5EF4-FFF2-40B4-BE49-F238E27FC236}">
                <a16:creationId xmlns:a16="http://schemas.microsoft.com/office/drawing/2014/main" id="{A6DF9E2B-2A74-44AC-88F4-569211F3DA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9138" y="310507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Line 22">
            <a:extLst>
              <a:ext uri="{FF2B5EF4-FFF2-40B4-BE49-F238E27FC236}">
                <a16:creationId xmlns:a16="http://schemas.microsoft.com/office/drawing/2014/main" id="{8206F444-D335-4F96-AFFE-1AAC6FC91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738" y="2647874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 Box 23">
            <a:extLst>
              <a:ext uri="{FF2B5EF4-FFF2-40B4-BE49-F238E27FC236}">
                <a16:creationId xmlns:a16="http://schemas.microsoft.com/office/drawing/2014/main" id="{A08E09AA-6750-48B2-959D-9F13A19BD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685" y="1678554"/>
            <a:ext cx="88031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）输入受限双队列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----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只允许在表的一端插入、在两端删除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ea"/>
                <a:sym typeface="+mn-lt"/>
              </a:rPr>
              <a:t>元素的线性表。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ea"/>
              <a:sym typeface="+mn-lt"/>
            </a:endParaRPr>
          </a:p>
        </p:txBody>
      </p:sp>
      <p:sp>
        <p:nvSpPr>
          <p:cNvPr id="36" name="Text Box 24">
            <a:extLst>
              <a:ext uri="{FF2B5EF4-FFF2-40B4-BE49-F238E27FC236}">
                <a16:creationId xmlns:a16="http://schemas.microsoft.com/office/drawing/2014/main" id="{03E92187-50ED-45E8-BC07-E59D476B0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388" y="3466998"/>
            <a:ext cx="38862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队首                            队尾</a:t>
            </a: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BC8B3E9D-3C87-4208-8C05-9E2F60E54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2316" y="1021475"/>
            <a:ext cx="828040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双队列（双端队列，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deque----double ended queue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B5D6AF3-A7A5-4C7B-B8C3-4D8BF380AA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D8003F2-FFA5-4550-92C0-6EF91750AE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C26BE9B-C4F4-4338-981B-B04DF339A105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ECBBEA6-F9AE-4EE0-A92F-FD1466A5B223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1770BCF-5B4C-4BE0-991C-B9FB6F3AC429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3.4.1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队列及其操作</a:t>
            </a:r>
          </a:p>
        </p:txBody>
      </p:sp>
    </p:spTree>
    <p:extLst>
      <p:ext uri="{BB962C8B-B14F-4D97-AF65-F5344CB8AC3E}">
        <p14:creationId xmlns:p14="http://schemas.microsoft.com/office/powerpoint/2010/main" val="17897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5B5D6AF3-A7A5-4C7B-B8C3-4D8BF380AA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9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D8003F2-FFA5-4550-92C0-6EF91750AE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9533318" y="4199318"/>
            <a:ext cx="2277605" cy="3039759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C26BE9B-C4F4-4338-981B-B04DF339A105}"/>
              </a:ext>
            </a:extLst>
          </p:cNvPr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ECBBEA6-F9AE-4EE0-A92F-FD1466A5B223}"/>
              </a:ext>
            </a:extLst>
          </p:cNvPr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7610156B-29AD-4E6B-B5CB-D97AB323FCA3}"/>
              </a:ext>
            </a:extLst>
          </p:cNvPr>
          <p:cNvSpPr txBox="1"/>
          <p:nvPr/>
        </p:nvSpPr>
        <p:spPr>
          <a:xfrm>
            <a:off x="4603881" y="360067"/>
            <a:ext cx="2868635" cy="52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cs typeface="+mn-ea"/>
                <a:sym typeface="+mn-lt"/>
              </a:rPr>
              <a:t>3.4.2 </a:t>
            </a:r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链式队列</a:t>
            </a: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BE98D3-35E6-45F9-9E9E-5A0098DD7567}"/>
              </a:ext>
            </a:extLst>
          </p:cNvPr>
          <p:cNvSpPr txBox="1"/>
          <p:nvPr/>
        </p:nvSpPr>
        <p:spPr>
          <a:xfrm>
            <a:off x="4924922" y="1485493"/>
            <a:ext cx="7208197" cy="374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链式队列：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/>
              <a:t>              </a:t>
            </a:r>
            <a:r>
              <a:rPr lang="zh-CN" altLang="en-US" dirty="0"/>
              <a:t>运用链式结构进行存储的队列，称为链式队列。一般用带表头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/>
              <a:t>      </a:t>
            </a:r>
            <a:r>
              <a:rPr lang="zh-CN" altLang="en-US" dirty="0"/>
              <a:t>结点的单链表来表示队列。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</a:rPr>
              <a:t>一般形式：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504000" indent="-285750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 err="1"/>
              <a:t>Q.front</a:t>
            </a:r>
            <a:r>
              <a:rPr lang="en-US" altLang="zh-CN" dirty="0"/>
              <a:t> --- </a:t>
            </a:r>
            <a:r>
              <a:rPr lang="zh-CN" altLang="en-US" dirty="0"/>
              <a:t>队头（首）指针，指向表头结点</a:t>
            </a:r>
            <a:endParaRPr lang="en-US" altLang="zh-CN" dirty="0"/>
          </a:p>
          <a:p>
            <a:pPr marL="504000" indent="-285750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 err="1"/>
              <a:t>Q.rear</a:t>
            </a:r>
            <a:r>
              <a:rPr lang="en-US" altLang="zh-CN" dirty="0"/>
              <a:t> --- </a:t>
            </a:r>
            <a:r>
              <a:rPr lang="zh-CN" altLang="en-US" dirty="0"/>
              <a:t>队尾指针，指向队尾结点</a:t>
            </a:r>
            <a:endParaRPr lang="en-US" altLang="zh-CN" dirty="0"/>
          </a:p>
          <a:p>
            <a:pPr marL="504000" indent="-285750">
              <a:lnSpc>
                <a:spcPct val="15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 err="1"/>
              <a:t>Q.front</a:t>
            </a:r>
            <a:r>
              <a:rPr lang="en-US" altLang="zh-CN" dirty="0"/>
              <a:t> -&gt; data --- </a:t>
            </a:r>
            <a:r>
              <a:rPr lang="zh-CN" altLang="en-US" dirty="0"/>
              <a:t>不放元素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B72C689C-C6E6-4447-8B35-A96FCBB7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94" y="2166284"/>
            <a:ext cx="2804160" cy="2804160"/>
          </a:xfrm>
          <a:prstGeom prst="rect">
            <a:avLst/>
          </a:prstGeom>
        </p:spPr>
      </p:pic>
      <p:sp>
        <p:nvSpPr>
          <p:cNvPr id="67" name="椭圆 66">
            <a:extLst>
              <a:ext uri="{FF2B5EF4-FFF2-40B4-BE49-F238E27FC236}">
                <a16:creationId xmlns:a16="http://schemas.microsoft.com/office/drawing/2014/main" id="{B16291CA-FBA8-4B7D-B9E2-7A01A2AA0B6B}"/>
              </a:ext>
            </a:extLst>
          </p:cNvPr>
          <p:cNvSpPr/>
          <p:nvPr/>
        </p:nvSpPr>
        <p:spPr>
          <a:xfrm>
            <a:off x="3823866" y="3935958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230EA3ED-38D4-475B-B308-632C25F15940}"/>
              </a:ext>
            </a:extLst>
          </p:cNvPr>
          <p:cNvSpPr/>
          <p:nvPr/>
        </p:nvSpPr>
        <p:spPr>
          <a:xfrm>
            <a:off x="3631341" y="5339915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49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</p:bldLst>
  </p:timing>
</p:sld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v4igk4d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1736</TotalTime>
  <Words>3458</Words>
  <Application>Microsoft Office PowerPoint</Application>
  <PresentationFormat>宽屏</PresentationFormat>
  <Paragraphs>725</Paragraphs>
  <Slides>34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等线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邓</cp:lastModifiedBy>
  <cp:revision>103</cp:revision>
  <dcterms:created xsi:type="dcterms:W3CDTF">2017-09-05T03:25:00Z</dcterms:created>
  <dcterms:modified xsi:type="dcterms:W3CDTF">2021-09-23T14:06:51Z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2052-11.1.0.8236</vt:lpwstr>
  </property>
</Properties>
</file>